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5" r:id="rId9"/>
    <p:sldId id="266" r:id="rId10"/>
    <p:sldId id="269" r:id="rId11"/>
    <p:sldId id="267" r:id="rId12"/>
    <p:sldId id="272" r:id="rId13"/>
    <p:sldId id="273" r:id="rId14"/>
    <p:sldId id="271" r:id="rId15"/>
    <p:sldId id="274" r:id="rId16"/>
    <p:sldId id="263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531"/>
    <a:srgbClr val="3D8D57"/>
    <a:srgbClr val="003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0"/>
    <p:restoredTop sz="81435"/>
  </p:normalViewPr>
  <p:slideViewPr>
    <p:cSldViewPr snapToGrid="0">
      <p:cViewPr>
        <p:scale>
          <a:sx n="157" d="100"/>
          <a:sy n="157" d="100"/>
        </p:scale>
        <p:origin x="968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2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859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15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2119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477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281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2924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918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Shape 6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tiff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9.tiff"/><Relationship Id="rId9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2150" y="565500"/>
            <a:ext cx="87597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altLang="zh-HK" dirty="0"/>
              <a:t>CV</a:t>
            </a:r>
            <a:r>
              <a:rPr lang="zh-CN" altLang="en-US" dirty="0"/>
              <a:t> </a:t>
            </a:r>
            <a:r>
              <a:rPr lang="zh-HK" dirty="0" smtClean="0"/>
              <a:t>Project</a:t>
            </a:r>
            <a:r>
              <a:rPr lang="en-US" altLang="zh-HK" dirty="0"/>
              <a:t/>
            </a:r>
            <a:br>
              <a:rPr lang="en-US" altLang="zh-HK" dirty="0"/>
            </a:br>
            <a:r>
              <a:rPr lang="en-US" altLang="zh-HK" sz="1100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altLang="zh-HK" sz="1100" dirty="0" err="1">
                <a:solidFill>
                  <a:schemeClr val="bg1">
                    <a:lumMod val="85000"/>
                  </a:schemeClr>
                </a:solidFill>
              </a:rPr>
              <a:t>github.com</a:t>
            </a:r>
            <a:r>
              <a:rPr lang="en-US" altLang="zh-HK" sz="11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altLang="zh-HK" sz="1100" dirty="0" err="1">
                <a:solidFill>
                  <a:schemeClr val="bg1">
                    <a:lumMod val="85000"/>
                  </a:schemeClr>
                </a:solidFill>
              </a:rPr>
              <a:t>lyqun</a:t>
            </a:r>
            <a:r>
              <a:rPr lang="en-US" altLang="zh-HK" sz="11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altLang="zh-HK" sz="1100" dirty="0" err="1">
                <a:solidFill>
                  <a:schemeClr val="bg1">
                    <a:lumMod val="85000"/>
                  </a:schemeClr>
                </a:solidFill>
              </a:rPr>
              <a:t>SpeedBumps</a:t>
            </a:r>
            <a:r>
              <a:rPr lang="en-US" altLang="zh-HK" sz="1100" dirty="0">
                <a:solidFill>
                  <a:schemeClr val="bg1">
                    <a:lumMod val="85000"/>
                  </a:schemeClr>
                </a:solidFill>
              </a:rPr>
              <a:t>-Detection</a:t>
            </a:r>
            <a:r>
              <a:rPr lang="zh-HK" sz="1100" dirty="0" smtClean="0">
                <a:solidFill>
                  <a:schemeClr val="bg1">
                    <a:lumMod val="85000"/>
                  </a:schemeClr>
                </a:solidFill>
              </a:rPr>
              <a:t>  </a:t>
            </a:r>
            <a:endParaRPr sz="11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/>
              <a:t>                              </a:t>
            </a:r>
            <a:r>
              <a:rPr lang="zh-HK" dirty="0">
                <a:latin typeface="+mj-lt"/>
              </a:rPr>
              <a:t>减速带的识别和测距</a:t>
            </a:r>
            <a:endParaRPr dirty="0">
              <a:latin typeface="+mj-lt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4681942" y="355610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 dirty="0">
                <a:latin typeface="Helvetica" charset="0"/>
                <a:ea typeface="Helvetica" charset="0"/>
                <a:cs typeface="Helvetica" charset="0"/>
              </a:rPr>
              <a:t>        林逸群  </a:t>
            </a:r>
            <a:r>
              <a:rPr lang="zh-HK" sz="2400" dirty="0">
                <a:latin typeface="+mj-lt"/>
                <a:ea typeface="Microsoft Tai Le" charset="0"/>
                <a:cs typeface="Microsoft Tai Le" charset="0"/>
              </a:rPr>
              <a:t>蒋宇凯</a:t>
            </a:r>
            <a:r>
              <a:rPr lang="zh-HK" sz="2400" dirty="0">
                <a:latin typeface="Helvetica" charset="0"/>
                <a:ea typeface="Helvetica" charset="0"/>
                <a:cs typeface="Helvetica" charset="0"/>
              </a:rPr>
              <a:t>  崔鹤洁</a:t>
            </a:r>
            <a:endParaRPr sz="24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r="34223"/>
          <a:stretch/>
        </p:blipFill>
        <p:spPr>
          <a:xfrm>
            <a:off x="0" y="0"/>
            <a:ext cx="44468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3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1928654" cy="671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CN" altLang="en-US" sz="3000" dirty="0"/>
              <a:t>整合模块</a:t>
            </a:r>
          </a:p>
          <a:p>
            <a:pPr marL="15240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</a:pPr>
            <a:endParaRPr lang="zh-HK" altLang="en-US" sz="3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23" y="-113297"/>
            <a:ext cx="3464079" cy="49131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EC6B3D3-EC6C-A54F-806A-77C72447C850}"/>
              </a:ext>
            </a:extLst>
          </p:cNvPr>
          <p:cNvGrpSpPr/>
          <p:nvPr/>
        </p:nvGrpSpPr>
        <p:grpSpPr>
          <a:xfrm>
            <a:off x="174164" y="1194464"/>
            <a:ext cx="5316083" cy="3524682"/>
            <a:chOff x="174164" y="1194464"/>
            <a:chExt cx="5316083" cy="3524682"/>
          </a:xfrm>
        </p:grpSpPr>
        <p:pic>
          <p:nvPicPr>
            <p:cNvPr id="13" name="Shape 103">
              <a:extLst>
                <a:ext uri="{FF2B5EF4-FFF2-40B4-BE49-F238E27FC236}">
                  <a16:creationId xmlns="" xmlns:a16="http://schemas.microsoft.com/office/drawing/2014/main" id="{9A9F08F8-158B-BD49-B1EE-99C046DD6C8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164" y="1194464"/>
              <a:ext cx="5316083" cy="352468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Rectangle 26"/>
            <p:cNvSpPr/>
            <p:nvPr/>
          </p:nvSpPr>
          <p:spPr>
            <a:xfrm>
              <a:off x="472840" y="1442318"/>
              <a:ext cx="4709764" cy="3035089"/>
            </a:xfrm>
            <a:prstGeom prst="rect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Shape 106"/>
                <p:cNvSpPr txBox="1">
                  <a:spLocks/>
                </p:cNvSpPr>
                <p:nvPr/>
              </p:nvSpPr>
              <p:spPr>
                <a:xfrm>
                  <a:off x="458639" y="1287828"/>
                  <a:ext cx="2789198" cy="290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800"/>
                    <a:buFont typeface="Lato"/>
                    <a:buChar char="●"/>
                    <a:defRPr sz="1800" b="0" i="0" u="none" strike="noStrike" cap="none">
                      <a:solidFill>
                        <a:schemeClr val="dk2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Lato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Lato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Lato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Lato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Lato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Lato"/>
                    <a:buChar char="●"/>
                    <a:defRPr sz="1400" b="0" i="0" u="none" strike="noStrike" cap="none">
                      <a:solidFill>
                        <a:schemeClr val="dk2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Lato"/>
                    <a:buChar char="○"/>
                    <a:defRPr sz="1400" b="0" i="0" u="none" strike="noStrike" cap="none">
                      <a:solidFill>
                        <a:schemeClr val="dk2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Lato"/>
                    <a:buChar char="■"/>
                    <a:defRPr sz="1400" b="0" i="0" u="none" strike="noStrike" cap="none">
                      <a:solidFill>
                        <a:schemeClr val="dk2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9pPr>
                </a:lstStyle>
                <a:p>
                  <a:pPr marL="0" indent="0">
                    <a:lnSpc>
                      <a:spcPct val="114000"/>
                    </a:lnSpc>
                    <a:spcBef>
                      <a:spcPts val="400"/>
                    </a:spcBef>
                    <a:buFont typeface="Lato"/>
                    <a:buNone/>
                  </a:pPr>
                  <a:endParaRPr lang="en-US" sz="1200" dirty="0">
                    <a:solidFill>
                      <a:schemeClr val="bg1">
                        <a:lumMod val="95000"/>
                      </a:schemeClr>
                    </a:solidFill>
                    <a:latin typeface="Raleway"/>
                    <a:ea typeface="Raleway"/>
                    <a:cs typeface="Raleway"/>
                    <a:sym typeface="Raleway"/>
                  </a:endParaRPr>
                </a:p>
                <a:p>
                  <a:pPr indent="-317500">
                    <a:lnSpc>
                      <a:spcPct val="114000"/>
                    </a:lnSpc>
                    <a:spcBef>
                      <a:spcPts val="400"/>
                    </a:spcBef>
                    <a:buClr>
                      <a:schemeClr val="bg1"/>
                    </a:buClr>
                    <a:buSzPts val="1400"/>
                    <a:buFont typeface="Raleway"/>
                    <a:buChar char="➔"/>
                  </a:pPr>
                  <a:r>
                    <a:rPr lang="en-US" altLang="zh-HK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1. </a:t>
                  </a:r>
                  <a:r>
                    <a:rPr lang="en-US" altLang="zh-CN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ea typeface="Raleway"/>
                      <a:cs typeface="Raleway"/>
                      <a:sym typeface="Raleway"/>
                    </a:rPr>
                    <a:t>video</a:t>
                  </a:r>
                  <a:r>
                    <a:rPr lang="zh-CN" altLang="en-US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 </a:t>
                  </a:r>
                  <a:r>
                    <a:rPr lang="en-US" altLang="zh-CN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=&gt;</a:t>
                  </a:r>
                  <a:r>
                    <a:rPr lang="zh-CN" altLang="en-US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 </a:t>
                  </a:r>
                  <a:r>
                    <a:rPr lang="en-US" altLang="zh-CN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frame</a:t>
                  </a:r>
                  <a:endParaRPr lang="en-US" altLang="zh-HK" sz="1400" b="1" dirty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endParaRPr>
                </a:p>
                <a:p>
                  <a:pPr marL="596900" lvl="1" indent="0">
                    <a:lnSpc>
                      <a:spcPct val="114000"/>
                    </a:lnSpc>
                    <a:spcBef>
                      <a:spcPts val="400"/>
                    </a:spcBef>
                    <a:buClr>
                      <a:schemeClr val="dk1"/>
                    </a:buClr>
                    <a:buFont typeface="Lato"/>
                    <a:buNone/>
                  </a:pPr>
                  <a:r>
                    <a:rPr lang="en-US" altLang="zh-CN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Raleway"/>
                      <a:sym typeface="Raleway"/>
                    </a:rPr>
                    <a:t>cv2.VideoCapture</a:t>
                  </a:r>
                  <a:endParaRPr lang="en-US" altLang="zh-HK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Raleway"/>
                    <a:sym typeface="Raleway"/>
                  </a:endParaRPr>
                </a:p>
                <a:p>
                  <a:pPr indent="-317500">
                    <a:lnSpc>
                      <a:spcPct val="114000"/>
                    </a:lnSpc>
                    <a:spcBef>
                      <a:spcPts val="400"/>
                    </a:spcBef>
                    <a:buClr>
                      <a:schemeClr val="bg1"/>
                    </a:buClr>
                    <a:buSzPts val="1400"/>
                    <a:buFont typeface="Raleway"/>
                    <a:buChar char="➔"/>
                  </a:pPr>
                  <a:r>
                    <a:rPr lang="en-US" altLang="zh-HK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2. </a:t>
                  </a:r>
                  <a:r>
                    <a:rPr lang="en-US" altLang="zh-CN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frame</a:t>
                  </a:r>
                  <a:r>
                    <a:rPr lang="zh-CN" altLang="en-US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 </a:t>
                  </a:r>
                  <a:r>
                    <a:rPr lang="en-US" altLang="zh-CN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=&gt;</a:t>
                  </a:r>
                  <a:r>
                    <a:rPr lang="zh-CN" altLang="en-US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 </a:t>
                  </a:r>
                  <a:r>
                    <a:rPr lang="en-US" altLang="zh-CN" sz="1400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distort</a:t>
                  </a:r>
                </a:p>
                <a:p>
                  <a:pPr marL="596900" lvl="1" indent="0">
                    <a:lnSpc>
                      <a:spcPct val="114000"/>
                    </a:lnSpc>
                    <a:spcBef>
                      <a:spcPts val="400"/>
                    </a:spcBef>
                    <a:buClr>
                      <a:schemeClr val="dk1"/>
                    </a:buClr>
                    <a:buFont typeface="Lato"/>
                    <a:buNone/>
                  </a:pPr>
                  <a:r>
                    <a:rPr lang="en-US" altLang="zh-CN" dirty="0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Raleway"/>
                      <a:sym typeface="Raleway"/>
                    </a:rPr>
                    <a:t>cv2.undistort</a:t>
                  </a:r>
                </a:p>
                <a:p>
                  <a:pPr marL="457200" lvl="1">
                    <a:lnSpc>
                      <a:spcPct val="114000"/>
                    </a:lnSpc>
                    <a:spcBef>
                      <a:spcPts val="400"/>
                    </a:spcBef>
                    <a:buClr>
                      <a:schemeClr val="bg1"/>
                    </a:buClr>
                    <a:buFont typeface="Raleway"/>
                    <a:buChar char="➔"/>
                  </a:pPr>
                  <a:r>
                    <a:rPr lang="en-US" altLang="zh-CN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3.</a:t>
                  </a:r>
                  <a:r>
                    <a:rPr lang="zh-CN" altLang="en-US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 帧 </a:t>
                  </a:r>
                  <a:r>
                    <a:rPr lang="en-US" altLang="zh-CN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=&gt;</a:t>
                  </a:r>
                  <a:r>
                    <a:rPr lang="zh-CN" altLang="en-US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 目标检测</a:t>
                  </a:r>
                  <a:endParaRPr lang="en-US" altLang="zh-CN" b="1" dirty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endParaRPr>
                </a:p>
                <a:p>
                  <a:pPr marL="596900" lvl="1" indent="0">
                    <a:lnSpc>
                      <a:spcPct val="114000"/>
                    </a:lnSpc>
                    <a:spcBef>
                      <a:spcPts val="400"/>
                    </a:spcBef>
                    <a:buClr>
                      <a:schemeClr val="dk1"/>
                    </a:buClr>
                    <a:buNone/>
                  </a:pPr>
                  <a:r>
                    <a:rPr lang="en-US" altLang="zh-CN" dirty="0" err="1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Raleway"/>
                      <a:sym typeface="Raleway"/>
                    </a:rPr>
                    <a:t>darknet.detect_np</a:t>
                  </a:r>
                  <a:endParaRPr lang="en-US" altLang="zh-CN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Raleway"/>
                    <a:sym typeface="Raleway"/>
                  </a:endParaRPr>
                </a:p>
                <a:p>
                  <a:pPr marL="457200" lvl="1">
                    <a:lnSpc>
                      <a:spcPct val="114000"/>
                    </a:lnSpc>
                    <a:spcBef>
                      <a:spcPts val="400"/>
                    </a:spcBef>
                    <a:buClr>
                      <a:schemeClr val="bg1"/>
                    </a:buClr>
                    <a:buFont typeface="Raleway"/>
                    <a:buChar char="➔"/>
                  </a:pPr>
                  <a:r>
                    <a:rPr lang="en-US" altLang="zh-CN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4.</a:t>
                  </a:r>
                  <a:r>
                    <a:rPr lang="zh-CN" altLang="en-US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 位置 </a:t>
                  </a:r>
                  <a:r>
                    <a:rPr lang="en-US" altLang="zh-CN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=&gt;</a:t>
                  </a:r>
                  <a:r>
                    <a:rPr lang="zh-CN" altLang="en-US" b="1" dirty="0">
                      <a:solidFill>
                        <a:schemeClr val="bg1">
                          <a:lumMod val="95000"/>
                        </a:schemeClr>
                      </a:solidFill>
                      <a:latin typeface="Raleway"/>
                      <a:sym typeface="Raleway"/>
                    </a:rPr>
                    <a:t> 距离</a:t>
                  </a:r>
                  <a:endParaRPr lang="en-US" altLang="zh-CN" b="1" dirty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endParaRPr>
                </a:p>
                <a:p>
                  <a:pPr marL="596900" lvl="1" indent="0">
                    <a:lnSpc>
                      <a:spcPct val="114000"/>
                    </a:lnSpc>
                    <a:spcBef>
                      <a:spcPts val="400"/>
                    </a:spcBef>
                    <a:buClr>
                      <a:schemeClr val="dk1"/>
                    </a:buCl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sym typeface="Raleway"/>
                          </a:rPr>
                          <m:t>𝑫</m:t>
                        </m:r>
                        <m:r>
                          <a:rPr lang="en-US" altLang="zh-CN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sym typeface="Raleway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  <a:sym typeface="Raleway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  <a:sym typeface="Raleway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zh-CN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  <a:sym typeface="Raleway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sym typeface="Raleway"/>
                          </a:rPr>
                          <m:t>+</m:t>
                        </m:r>
                        <m:r>
                          <a:rPr lang="en-US" altLang="zh-CN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sym typeface="Raleway"/>
                          </a:rPr>
                          <m:t>𝒅</m:t>
                        </m:r>
                        <m:r>
                          <a:rPr lang="zh-CN" altLang="en-US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sym typeface="Raleway"/>
                          </a:rPr>
                          <m:t> </m:t>
                        </m:r>
                        <m:r>
                          <a:rPr lang="en-US" altLang="zh-CN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sym typeface="Raleway"/>
                          </a:rPr>
                          <m:t>×</m:t>
                        </m:r>
                        <m:r>
                          <a:rPr lang="zh-CN" altLang="en-US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sym typeface="Raleway"/>
                          </a:rPr>
                          <m:t> </m:t>
                        </m:r>
                        <m:r>
                          <a:rPr lang="en-US" altLang="zh-CN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charset="0"/>
                            <a:sym typeface="Raleway"/>
                          </a:rPr>
                          <m:t>𝒖</m:t>
                        </m:r>
                      </m:oMath>
                    </m:oMathPara>
                  </a14:m>
                  <a:endParaRPr lang="en-US" altLang="zh-CN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Raleway"/>
                    <a:sym typeface="Raleway"/>
                  </a:endParaRPr>
                </a:p>
              </p:txBody>
            </p:sp>
          </mc:Choice>
          <mc:Fallback xmlns="">
            <p:sp>
              <p:nvSpPr>
                <p:cNvPr id="22" name="Shape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39" y="1287828"/>
                  <a:ext cx="2789198" cy="2905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Shape 106"/>
            <p:cNvSpPr txBox="1">
              <a:spLocks/>
            </p:cNvSpPr>
            <p:nvPr/>
          </p:nvSpPr>
          <p:spPr>
            <a:xfrm>
              <a:off x="2569083" y="1287828"/>
              <a:ext cx="2789198" cy="1613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Lato"/>
                <a:buChar char="●"/>
                <a:defRPr sz="18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○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■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●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○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■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●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Lato"/>
                <a:buChar char="○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Lato"/>
                <a:buChar char="■"/>
                <a:defRPr sz="14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>
                <a:lnSpc>
                  <a:spcPct val="114000"/>
                </a:lnSpc>
                <a:spcBef>
                  <a:spcPts val="400"/>
                </a:spcBef>
                <a:buFont typeface="Lato"/>
                <a:buNone/>
              </a:pP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457200" lvl="1">
                <a:lnSpc>
                  <a:spcPct val="114000"/>
                </a:lnSpc>
                <a:spcBef>
                  <a:spcPts val="400"/>
                </a:spcBef>
                <a:buClr>
                  <a:schemeClr val="bg1"/>
                </a:buClr>
                <a:buFont typeface="Raleway"/>
                <a:buChar char="➔"/>
              </a:pPr>
              <a:r>
                <a:rPr lang="en-US" altLang="zh-CN" b="1" dirty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rPr>
                <a:t>5.</a:t>
              </a: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rPr>
                <a:t> 绘制帧</a:t>
              </a:r>
              <a:endParaRPr lang="en-US" altLang="zh-CN" b="1" dirty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endParaRPr>
            </a:p>
            <a:p>
              <a:pPr marL="596900" lvl="1" indent="0">
                <a:lnSpc>
                  <a:spcPct val="114000"/>
                </a:lnSpc>
                <a:spcBef>
                  <a:spcPts val="400"/>
                </a:spcBef>
                <a:buClr>
                  <a:schemeClr val="dk1"/>
                </a:buClr>
                <a:buNone/>
              </a:pPr>
              <a:r>
                <a:rPr lang="en-US" altLang="zh-CN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aleway"/>
                  <a:sym typeface="Raleway"/>
                </a:rPr>
                <a:t>cv2.rectangle/</a:t>
              </a:r>
              <a:r>
                <a:rPr lang="en-US" altLang="zh-CN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aleway"/>
                  <a:sym typeface="Raleway"/>
                </a:rPr>
                <a:t>putText</a:t>
              </a:r>
              <a:endPara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"/>
                <a:sym typeface="Raleway"/>
              </a:endParaRPr>
            </a:p>
            <a:p>
              <a:pPr marL="457200" lvl="1">
                <a:lnSpc>
                  <a:spcPct val="114000"/>
                </a:lnSpc>
                <a:spcBef>
                  <a:spcPts val="400"/>
                </a:spcBef>
                <a:buClr>
                  <a:schemeClr val="bg1"/>
                </a:buClr>
                <a:buFont typeface="Raleway"/>
                <a:buChar char="➔"/>
              </a:pPr>
              <a:r>
                <a:rPr lang="en-US" altLang="zh-CN" b="1" dirty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rPr>
                <a:t>6.</a:t>
              </a: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rPr>
                <a:t> 写帧 </a:t>
              </a:r>
              <a:r>
                <a:rPr lang="en-US" altLang="zh-CN" b="1" dirty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rPr>
                <a:t>=&gt;</a:t>
              </a: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rPr>
                <a:t> 视频</a:t>
              </a:r>
              <a:endParaRPr lang="en-US" altLang="zh-CN" b="1" dirty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endParaRPr>
            </a:p>
            <a:p>
              <a:pPr marL="596900" lvl="1" indent="0">
                <a:lnSpc>
                  <a:spcPct val="114000"/>
                </a:lnSpc>
                <a:spcBef>
                  <a:spcPts val="400"/>
                </a:spcBef>
                <a:buClr>
                  <a:schemeClr val="dk1"/>
                </a:buClr>
                <a:buNone/>
              </a:pPr>
              <a:r>
                <a:rPr lang="en-US" altLang="zh-CN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aleway"/>
                  <a:sym typeface="Raleway"/>
                </a:rPr>
                <a:t>cv2.VideoWriter</a:t>
              </a:r>
            </a:p>
            <a:p>
              <a:pPr marL="596900" lvl="1" indent="0">
                <a:lnSpc>
                  <a:spcPct val="114000"/>
                </a:lnSpc>
                <a:spcBef>
                  <a:spcPts val="400"/>
                </a:spcBef>
                <a:buClr>
                  <a:schemeClr val="dk1"/>
                </a:buClr>
                <a:buFont typeface="Lato"/>
                <a:buNone/>
              </a:pPr>
              <a:endParaRPr lang="en-US" altLang="zh-HK" sz="1200" dirty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879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7"/>
            <a:ext cx="3664928" cy="13816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模型评估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B5F8EF6E-F63C-484D-8F3A-A1686B6FCDA5}"/>
              </a:ext>
            </a:extLst>
          </p:cNvPr>
          <p:cNvGrpSpPr/>
          <p:nvPr/>
        </p:nvGrpSpPr>
        <p:grpSpPr>
          <a:xfrm>
            <a:off x="3610730" y="86987"/>
            <a:ext cx="5453261" cy="2472912"/>
            <a:chOff x="3953630" y="86987"/>
            <a:chExt cx="5453261" cy="2472912"/>
          </a:xfrm>
        </p:grpSpPr>
        <p:pic>
          <p:nvPicPr>
            <p:cNvPr id="17" name="Shape 103">
              <a:extLst>
                <a:ext uri="{FF2B5EF4-FFF2-40B4-BE49-F238E27FC236}">
                  <a16:creationId xmlns="" xmlns:a16="http://schemas.microsoft.com/office/drawing/2014/main" id="{7173DAE7-7765-FB46-AC0B-72D481C8B4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3630" y="86987"/>
              <a:ext cx="5453261" cy="2472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096" y="258125"/>
              <a:ext cx="3211178" cy="2137441"/>
            </a:xfrm>
            <a:prstGeom prst="rect">
              <a:avLst/>
            </a:prstGeom>
          </p:spPr>
        </p:pic>
      </p:grpSp>
      <p:pic>
        <p:nvPicPr>
          <p:cNvPr id="18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6" y="1501920"/>
            <a:ext cx="3649196" cy="364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" y="2114719"/>
            <a:ext cx="3211178" cy="2137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73694" y="726771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2.20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73694" y="1421235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2.04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6053" y="4241091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实际测量距离：</a:t>
            </a:r>
            <a:r>
              <a:rPr lang="en-US" altLang="zh-CN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3.40</a:t>
            </a:r>
            <a:r>
              <a:rPr lang="zh-CN" altLang="en-US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053" y="4574374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检测计算距离：</a:t>
            </a:r>
            <a:r>
              <a:rPr lang="en-US" altLang="zh-CN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2.91</a:t>
            </a:r>
            <a:r>
              <a:rPr lang="zh-CN" altLang="en-US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A9A3DDB-9F79-764F-AA42-534C9C5C7046}"/>
              </a:ext>
            </a:extLst>
          </p:cNvPr>
          <p:cNvGrpSpPr/>
          <p:nvPr/>
        </p:nvGrpSpPr>
        <p:grpSpPr>
          <a:xfrm>
            <a:off x="3617179" y="2533691"/>
            <a:ext cx="5446812" cy="2472912"/>
            <a:chOff x="3960078" y="2462085"/>
            <a:chExt cx="5446812" cy="2472912"/>
          </a:xfrm>
        </p:grpSpPr>
        <p:pic>
          <p:nvPicPr>
            <p:cNvPr id="23" name="Shape 103">
              <a:extLst>
                <a:ext uri="{FF2B5EF4-FFF2-40B4-BE49-F238E27FC236}">
                  <a16:creationId xmlns="" xmlns:a16="http://schemas.microsoft.com/office/drawing/2014/main" id="{7173DAE7-7765-FB46-AC0B-72D481C8B4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60078" y="2462085"/>
              <a:ext cx="5446812" cy="2472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384" y="2623386"/>
              <a:ext cx="3211178" cy="213744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7173694" y="3273698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2.80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73694" y="4017148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2.51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BFDF37-2F1D-C742-9B02-838BBDF4CDDB}"/>
              </a:ext>
            </a:extLst>
          </p:cNvPr>
          <p:cNvSpPr txBox="1"/>
          <p:nvPr/>
        </p:nvSpPr>
        <p:spPr>
          <a:xfrm>
            <a:off x="351733" y="1675857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Case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F920AFC-155F-5042-8FB1-E2139BF33C79}"/>
              </a:ext>
            </a:extLst>
          </p:cNvPr>
          <p:cNvSpPr txBox="1"/>
          <p:nvPr/>
        </p:nvSpPr>
        <p:spPr>
          <a:xfrm>
            <a:off x="7136436" y="267574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Case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3DBBC6D-663A-D14D-88BF-56EDAA27A687}"/>
              </a:ext>
            </a:extLst>
          </p:cNvPr>
          <p:cNvSpPr txBox="1"/>
          <p:nvPr/>
        </p:nvSpPr>
        <p:spPr>
          <a:xfrm>
            <a:off x="7136436" y="2740486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Case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3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6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457" y="161261"/>
            <a:ext cx="4778196" cy="47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585" y="428993"/>
            <a:ext cx="4256123" cy="4256123"/>
          </a:xfrm>
          <a:prstGeom prst="rect">
            <a:avLst/>
          </a:prstGeom>
        </p:spPr>
      </p:pic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31" y="161261"/>
            <a:ext cx="4380154" cy="47880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586548" y="440431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模型优化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7064" y="2250946"/>
            <a:ext cx="167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减速带所在直线</a:t>
            </a:r>
            <a:endParaRPr lang="en-US" sz="1600" dirty="0"/>
          </a:p>
        </p:txBody>
      </p:sp>
      <p:sp>
        <p:nvSpPr>
          <p:cNvPr id="9" name="Up Arrow 8"/>
          <p:cNvSpPr/>
          <p:nvPr/>
        </p:nvSpPr>
        <p:spPr>
          <a:xfrm rot="12932971">
            <a:off x="7608771" y="2580427"/>
            <a:ext cx="212000" cy="441434"/>
          </a:xfrm>
          <a:prstGeom prst="upArrow">
            <a:avLst/>
          </a:prstGeom>
          <a:solidFill>
            <a:srgbClr val="003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195506" y="3574690"/>
            <a:ext cx="1665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对角线所在直线</a:t>
            </a:r>
            <a:endParaRPr lang="en-US" sz="1600" dirty="0"/>
          </a:p>
        </p:txBody>
      </p:sp>
      <p:sp>
        <p:nvSpPr>
          <p:cNvPr id="27" name="Up Arrow 26"/>
          <p:cNvSpPr/>
          <p:nvPr/>
        </p:nvSpPr>
        <p:spPr>
          <a:xfrm rot="2572719">
            <a:off x="7105807" y="3179764"/>
            <a:ext cx="212000" cy="441434"/>
          </a:xfrm>
          <a:prstGeom prst="upArrow">
            <a:avLst/>
          </a:prstGeom>
          <a:solidFill>
            <a:srgbClr val="3D8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800059" y="1300823"/>
            <a:ext cx="90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检测框</a:t>
            </a:r>
            <a:endParaRPr lang="en-US" sz="1600" dirty="0"/>
          </a:p>
        </p:txBody>
      </p:sp>
      <p:sp>
        <p:nvSpPr>
          <p:cNvPr id="29" name="Up Arrow 28"/>
          <p:cNvSpPr/>
          <p:nvPr/>
        </p:nvSpPr>
        <p:spPr>
          <a:xfrm rot="7319876">
            <a:off x="5398445" y="1558460"/>
            <a:ext cx="212000" cy="44143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615793" y="4129935"/>
            <a:ext cx="714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相机</a:t>
            </a:r>
            <a:endParaRPr lang="en-US" sz="1600" dirty="0"/>
          </a:p>
        </p:txBody>
      </p:sp>
      <p:sp>
        <p:nvSpPr>
          <p:cNvPr id="31" name="Up Arrow 30"/>
          <p:cNvSpPr/>
          <p:nvPr/>
        </p:nvSpPr>
        <p:spPr>
          <a:xfrm rot="3783353">
            <a:off x="5203911" y="3854499"/>
            <a:ext cx="212000" cy="441434"/>
          </a:xfrm>
          <a:prstGeom prst="up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hape 106"/>
          <p:cNvSpPr txBox="1">
            <a:spLocks/>
          </p:cNvSpPr>
          <p:nvPr/>
        </p:nvSpPr>
        <p:spPr>
          <a:xfrm>
            <a:off x="354417" y="706422"/>
            <a:ext cx="3575248" cy="418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CN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相机位置</a:t>
            </a:r>
            <a:endParaRPr lang="en-US" altLang="zh-HK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Font typeface="Lato"/>
              <a:buNone/>
            </a:pPr>
            <a:r>
              <a:rPr lang="zh-CN" altLang="en-US" dirty="0">
                <a:latin typeface="Raleway"/>
                <a:sym typeface="Raleway"/>
              </a:rPr>
              <a:t>鸟瞰视图两条边线求交</a:t>
            </a:r>
            <a:endParaRPr lang="en-US" altLang="zh-HK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indent="-317500">
              <a:spcBef>
                <a:spcPts val="4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sz="1400" b="1" dirty="0">
                <a:solidFill>
                  <a:schemeClr val="dk1"/>
                </a:solidFill>
                <a:latin typeface="Raleway"/>
                <a:sym typeface="Raleway"/>
              </a:rPr>
              <a:t>2. </a:t>
            </a:r>
            <a:r>
              <a:rPr lang="zh-CN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选择对角线 </a:t>
            </a:r>
            <a:r>
              <a:rPr lang="en-US" altLang="zh-CN" sz="1400" b="1" dirty="0">
                <a:solidFill>
                  <a:schemeClr val="dk1"/>
                </a:solidFill>
                <a:latin typeface="Raleway"/>
                <a:sym typeface="Raleway"/>
              </a:rPr>
              <a:t>=&gt;</a:t>
            </a:r>
            <a:r>
              <a:rPr lang="zh-CN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 分类问题</a:t>
            </a: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r>
              <a:rPr lang="en-US" altLang="zh-CN" dirty="0">
                <a:latin typeface="Raleway"/>
                <a:sym typeface="Raleway"/>
              </a:rPr>
              <a:t>Box</a:t>
            </a:r>
            <a:r>
              <a:rPr lang="zh-CN" altLang="en-US" dirty="0">
                <a:latin typeface="Raleway"/>
                <a:sym typeface="Raleway"/>
              </a:rPr>
              <a:t> </a:t>
            </a:r>
            <a:r>
              <a:rPr lang="en-US" altLang="zh-CN" dirty="0">
                <a:latin typeface="Raleway"/>
                <a:sym typeface="Raleway"/>
              </a:rPr>
              <a:t>=&gt;</a:t>
            </a:r>
            <a:r>
              <a:rPr lang="zh-CN" altLang="en-US" dirty="0">
                <a:latin typeface="Raleway"/>
                <a:sym typeface="Raleway"/>
              </a:rPr>
              <a:t> </a:t>
            </a:r>
            <a:r>
              <a:rPr lang="en-US" altLang="zh-CN" dirty="0">
                <a:latin typeface="Raleway"/>
                <a:sym typeface="Raleway"/>
              </a:rPr>
              <a:t>CNN</a:t>
            </a:r>
            <a:r>
              <a:rPr lang="zh-CN" altLang="en-US" dirty="0">
                <a:latin typeface="Raleway"/>
                <a:sym typeface="Raleway"/>
              </a:rPr>
              <a:t> </a:t>
            </a:r>
            <a:r>
              <a:rPr lang="en-US" altLang="zh-CN" dirty="0">
                <a:latin typeface="Raleway"/>
                <a:sym typeface="Raleway"/>
              </a:rPr>
              <a:t>=&gt;</a:t>
            </a:r>
            <a:r>
              <a:rPr lang="zh-CN" altLang="en-US" dirty="0">
                <a:latin typeface="Raleway"/>
                <a:sym typeface="Raleway"/>
              </a:rPr>
              <a:t> 对角线类型</a:t>
            </a:r>
            <a:endParaRPr lang="en-US" altLang="zh-CN" dirty="0"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r>
              <a:rPr lang="en-US" altLang="zh-CN" dirty="0">
                <a:latin typeface="Raleway"/>
                <a:sym typeface="Raleway"/>
              </a:rPr>
              <a:t>0:</a:t>
            </a:r>
            <a:r>
              <a:rPr lang="zh-CN" altLang="en-US" dirty="0">
                <a:latin typeface="Raleway"/>
                <a:sym typeface="Raleway"/>
              </a:rPr>
              <a:t>                     </a:t>
            </a:r>
            <a:r>
              <a:rPr lang="en-US" altLang="zh-CN" dirty="0">
                <a:latin typeface="Raleway"/>
                <a:sym typeface="Raleway"/>
              </a:rPr>
              <a:t>1:</a:t>
            </a:r>
            <a:r>
              <a:rPr lang="zh-CN" altLang="en-US" dirty="0">
                <a:latin typeface="Raleway"/>
                <a:sym typeface="Raleway"/>
              </a:rPr>
              <a:t>          </a:t>
            </a:r>
            <a:endParaRPr lang="en-US" altLang="zh-CN" dirty="0"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endParaRPr lang="en-US" altLang="zh-CN" dirty="0" smtClean="0"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endParaRPr lang="en-US" altLang="zh-CN" sz="1800" dirty="0">
              <a:latin typeface="Raleway"/>
              <a:sym typeface="Raleway"/>
            </a:endParaRPr>
          </a:p>
          <a:p>
            <a:pPr indent="-317500">
              <a:spcBef>
                <a:spcPts val="2000"/>
              </a:spcBef>
              <a:buClr>
                <a:schemeClr val="dk1"/>
              </a:buClr>
              <a:buSzPts val="1400"/>
              <a:buFont typeface="Raleway"/>
              <a:buChar char="➔"/>
            </a:pP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indent="-317500">
              <a:spcBef>
                <a:spcPts val="2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CN" sz="1400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  <a:r>
              <a:rPr lang="en-US" altLang="zh-HK" sz="1400" b="1" dirty="0">
                <a:solidFill>
                  <a:schemeClr val="dk1"/>
                </a:solidFill>
                <a:latin typeface="Raleway"/>
                <a:sym typeface="Raleway"/>
              </a:rPr>
              <a:t>. </a:t>
            </a:r>
            <a:r>
              <a:rPr lang="zh-CN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计算相机到对角线的距离</a:t>
            </a: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None/>
            </a:pPr>
            <a:r>
              <a:rPr lang="zh-CN" altLang="en-US" dirty="0">
                <a:latin typeface="Raleway"/>
                <a:sym typeface="Raleway"/>
              </a:rPr>
              <a:t>点到直线距离公式</a:t>
            </a:r>
            <a:endParaRPr lang="en-US" altLang="zh-CN" dirty="0">
              <a:latin typeface="Raleway"/>
              <a:sym typeface="Raleway"/>
            </a:endParaRPr>
          </a:p>
          <a:p>
            <a:pPr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endParaRPr lang="en-US" altLang="zh-HK" sz="1200" dirty="0">
              <a:latin typeface="Raleway"/>
              <a:sym typeface="Raleway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30" y="2473975"/>
            <a:ext cx="471343" cy="4713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029" y="2473974"/>
            <a:ext cx="471343" cy="4713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0" y="3042352"/>
            <a:ext cx="3697556" cy="7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0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653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7"/>
            <a:ext cx="3664928" cy="13816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模型优化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B5F8EF6E-F63C-484D-8F3A-A1686B6FCDA5}"/>
              </a:ext>
            </a:extLst>
          </p:cNvPr>
          <p:cNvGrpSpPr/>
          <p:nvPr/>
        </p:nvGrpSpPr>
        <p:grpSpPr>
          <a:xfrm>
            <a:off x="3610730" y="86987"/>
            <a:ext cx="5453261" cy="2472912"/>
            <a:chOff x="3953630" y="86987"/>
            <a:chExt cx="5453261" cy="2472912"/>
          </a:xfrm>
        </p:grpSpPr>
        <p:pic>
          <p:nvPicPr>
            <p:cNvPr id="17" name="Shape 103">
              <a:extLst>
                <a:ext uri="{FF2B5EF4-FFF2-40B4-BE49-F238E27FC236}">
                  <a16:creationId xmlns="" xmlns:a16="http://schemas.microsoft.com/office/drawing/2014/main" id="{7173DAE7-7765-FB46-AC0B-72D481C8B4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3630" y="86987"/>
              <a:ext cx="5453261" cy="2472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096" y="258125"/>
              <a:ext cx="3211178" cy="2137441"/>
            </a:xfrm>
            <a:prstGeom prst="rect">
              <a:avLst/>
            </a:prstGeom>
          </p:spPr>
        </p:pic>
      </p:grpSp>
      <p:pic>
        <p:nvPicPr>
          <p:cNvPr id="18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6" y="1501920"/>
            <a:ext cx="3649196" cy="36415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173694" y="726771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2.20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73694" y="1421235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2.13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6053" y="4241091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实际测量距离：</a:t>
            </a:r>
            <a:r>
              <a:rPr lang="en-US" altLang="zh-CN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3.40</a:t>
            </a:r>
            <a:r>
              <a:rPr lang="zh-CN" altLang="en-US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053" y="4574374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检测计算距离：</a:t>
            </a:r>
            <a:r>
              <a:rPr lang="en-US" altLang="zh-CN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3.02</a:t>
            </a:r>
            <a:r>
              <a:rPr lang="zh-CN" altLang="en-US" sz="18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A9A3DDB-9F79-764F-AA42-534C9C5C7046}"/>
              </a:ext>
            </a:extLst>
          </p:cNvPr>
          <p:cNvGrpSpPr/>
          <p:nvPr/>
        </p:nvGrpSpPr>
        <p:grpSpPr>
          <a:xfrm>
            <a:off x="3617179" y="2533691"/>
            <a:ext cx="5446812" cy="2472912"/>
            <a:chOff x="3960078" y="2462085"/>
            <a:chExt cx="5446812" cy="2472912"/>
          </a:xfrm>
        </p:grpSpPr>
        <p:pic>
          <p:nvPicPr>
            <p:cNvPr id="23" name="Shape 103">
              <a:extLst>
                <a:ext uri="{FF2B5EF4-FFF2-40B4-BE49-F238E27FC236}">
                  <a16:creationId xmlns="" xmlns:a16="http://schemas.microsoft.com/office/drawing/2014/main" id="{7173DAE7-7765-FB46-AC0B-72D481C8B4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60078" y="2462085"/>
              <a:ext cx="5446812" cy="2472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384" y="2623386"/>
              <a:ext cx="3211178" cy="213744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7173694" y="3273698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2.80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73694" y="4017148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2.62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BFDF37-2F1D-C742-9B02-838BBDF4CDDB}"/>
              </a:ext>
            </a:extLst>
          </p:cNvPr>
          <p:cNvSpPr txBox="1"/>
          <p:nvPr/>
        </p:nvSpPr>
        <p:spPr>
          <a:xfrm>
            <a:off x="351733" y="1675857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Case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F920AFC-155F-5042-8FB1-E2139BF33C79}"/>
              </a:ext>
            </a:extLst>
          </p:cNvPr>
          <p:cNvSpPr txBox="1"/>
          <p:nvPr/>
        </p:nvSpPr>
        <p:spPr>
          <a:xfrm>
            <a:off x="7136436" y="267574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Case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3DBBC6D-663A-D14D-88BF-56EDAA27A687}"/>
              </a:ext>
            </a:extLst>
          </p:cNvPr>
          <p:cNvSpPr txBox="1"/>
          <p:nvPr/>
        </p:nvSpPr>
        <p:spPr>
          <a:xfrm>
            <a:off x="7136436" y="2740486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Case</a:t>
            </a:r>
            <a:r>
              <a:rPr lang="zh-CN" altLang="en-US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3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7BB48FE-D39D-5146-A7DB-3FB030B38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66" y="259078"/>
            <a:ext cx="3216372" cy="21408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F94EBC2E-70F9-5141-8056-67F5A326AD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12" y="2707335"/>
            <a:ext cx="3211178" cy="213744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9" y="2080334"/>
            <a:ext cx="3193409" cy="21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7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7"/>
            <a:ext cx="4080274" cy="13065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模型优化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398032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8A69B5F4-CB01-A44E-BE68-335E42DC0E36}"/>
              </a:ext>
            </a:extLst>
          </p:cNvPr>
          <p:cNvGrpSpPr/>
          <p:nvPr/>
        </p:nvGrpSpPr>
        <p:grpSpPr>
          <a:xfrm>
            <a:off x="278883" y="3967400"/>
            <a:ext cx="2503690" cy="734068"/>
            <a:chOff x="207979" y="4393666"/>
            <a:chExt cx="2503690" cy="734068"/>
          </a:xfrm>
        </p:grpSpPr>
        <p:sp>
          <p:nvSpPr>
            <p:cNvPr id="24" name="TextBox 23"/>
            <p:cNvSpPr txBox="1"/>
            <p:nvPr/>
          </p:nvSpPr>
          <p:spPr>
            <a:xfrm>
              <a:off x="207980" y="4393666"/>
              <a:ext cx="250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</a:rPr>
                <a:t>实际测量距离：</a:t>
              </a:r>
              <a:r>
                <a:rPr lang="en-US" altLang="zh-CN" sz="1800" dirty="0">
                  <a:solidFill>
                    <a:schemeClr val="bg1"/>
                  </a:solidFill>
                </a:rPr>
                <a:t>2.00</a:t>
              </a:r>
              <a:r>
                <a:rPr lang="zh-CN" altLang="en-US" sz="1800" dirty="0">
                  <a:solidFill>
                    <a:schemeClr val="bg1"/>
                  </a:solidFill>
                </a:rPr>
                <a:t>米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7979" y="4758402"/>
              <a:ext cx="250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</a:rPr>
                <a:t>检测计算距离：</a:t>
              </a:r>
              <a:r>
                <a:rPr lang="en-US" altLang="zh-CN" sz="1800" dirty="0">
                  <a:solidFill>
                    <a:schemeClr val="bg1"/>
                  </a:solidFill>
                </a:rPr>
                <a:t>1.49</a:t>
              </a:r>
              <a:r>
                <a:rPr lang="zh-CN" altLang="en-US" sz="1800" dirty="0">
                  <a:solidFill>
                    <a:schemeClr val="bg1"/>
                  </a:solidFill>
                </a:rPr>
                <a:t>米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EFD7C83-8589-4242-947D-33F774D38C31}"/>
              </a:ext>
            </a:extLst>
          </p:cNvPr>
          <p:cNvGrpSpPr/>
          <p:nvPr/>
        </p:nvGrpSpPr>
        <p:grpSpPr>
          <a:xfrm>
            <a:off x="174117" y="1607019"/>
            <a:ext cx="3332681" cy="2276078"/>
            <a:chOff x="150411" y="1749464"/>
            <a:chExt cx="4008363" cy="2737540"/>
          </a:xfrm>
        </p:grpSpPr>
        <p:pic>
          <p:nvPicPr>
            <p:cNvPr id="23" name="Shape 103">
              <a:extLst>
                <a:ext uri="{FF2B5EF4-FFF2-40B4-BE49-F238E27FC236}">
                  <a16:creationId xmlns="" xmlns:a16="http://schemas.microsoft.com/office/drawing/2014/main" id="{7173DAE7-7765-FB46-AC0B-72D481C8B4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0411" y="1749464"/>
              <a:ext cx="4008363" cy="2737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35" y="1940779"/>
              <a:ext cx="3564775" cy="237280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AAA0D5E8-3798-3040-82EF-0BE37C96BC2E}"/>
              </a:ext>
            </a:extLst>
          </p:cNvPr>
          <p:cNvGrpSpPr/>
          <p:nvPr/>
        </p:nvGrpSpPr>
        <p:grpSpPr>
          <a:xfrm>
            <a:off x="4826365" y="1618205"/>
            <a:ext cx="3366777" cy="2276078"/>
            <a:chOff x="4846489" y="28069"/>
            <a:chExt cx="4035176" cy="2727943"/>
          </a:xfrm>
        </p:grpSpPr>
        <p:pic>
          <p:nvPicPr>
            <p:cNvPr id="17" name="Shape 103">
              <a:extLst>
                <a:ext uri="{FF2B5EF4-FFF2-40B4-BE49-F238E27FC236}">
                  <a16:creationId xmlns="" xmlns:a16="http://schemas.microsoft.com/office/drawing/2014/main" id="{7173DAE7-7765-FB46-AC0B-72D481C8B4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6489" y="28069"/>
              <a:ext cx="4035176" cy="2727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493" y="210208"/>
              <a:ext cx="3564143" cy="23723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6F887BEC-E20F-E04E-8D78-7E321D70F717}"/>
              </a:ext>
            </a:extLst>
          </p:cNvPr>
          <p:cNvGrpSpPr/>
          <p:nvPr/>
        </p:nvGrpSpPr>
        <p:grpSpPr>
          <a:xfrm>
            <a:off x="4933832" y="3967400"/>
            <a:ext cx="2503690" cy="734068"/>
            <a:chOff x="4903874" y="2669162"/>
            <a:chExt cx="2503690" cy="734068"/>
          </a:xfrm>
        </p:grpSpPr>
        <p:sp>
          <p:nvSpPr>
            <p:cNvPr id="27" name="TextBox 26"/>
            <p:cNvSpPr txBox="1"/>
            <p:nvPr/>
          </p:nvSpPr>
          <p:spPr>
            <a:xfrm>
              <a:off x="4903875" y="2669162"/>
              <a:ext cx="250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</a:rPr>
                <a:t>实际测量距离：</a:t>
              </a:r>
              <a:r>
                <a:rPr lang="en-US" altLang="zh-CN" sz="1800" dirty="0">
                  <a:solidFill>
                    <a:schemeClr val="bg1"/>
                  </a:solidFill>
                </a:rPr>
                <a:t>2.00</a:t>
              </a:r>
              <a:r>
                <a:rPr lang="zh-CN" altLang="en-US" sz="1800" dirty="0">
                  <a:solidFill>
                    <a:schemeClr val="bg1"/>
                  </a:solidFill>
                </a:rPr>
                <a:t>米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903874" y="3033898"/>
              <a:ext cx="2503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</a:rPr>
                <a:t>检测计算距离：</a:t>
              </a:r>
              <a:r>
                <a:rPr lang="en-US" altLang="zh-CN" sz="1800" dirty="0">
                  <a:solidFill>
                    <a:schemeClr val="bg1"/>
                  </a:solidFill>
                </a:rPr>
                <a:t>1.85</a:t>
              </a:r>
              <a:r>
                <a:rPr lang="zh-CN" altLang="en-US" sz="1800" dirty="0">
                  <a:solidFill>
                    <a:schemeClr val="bg1"/>
                  </a:solidFill>
                </a:rPr>
                <a:t>米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C9A0B31B-78C3-3B45-8221-5BC1CBE1CF11}"/>
              </a:ext>
            </a:extLst>
          </p:cNvPr>
          <p:cNvGrpSpPr/>
          <p:nvPr/>
        </p:nvGrpSpPr>
        <p:grpSpPr>
          <a:xfrm>
            <a:off x="3640452" y="2534112"/>
            <a:ext cx="1107611" cy="723981"/>
            <a:chOff x="4260561" y="2390409"/>
            <a:chExt cx="1107611" cy="723981"/>
          </a:xfrm>
        </p:grpSpPr>
        <p:sp>
          <p:nvSpPr>
            <p:cNvPr id="29" name="Up Arrow 28"/>
            <p:cNvSpPr/>
            <p:nvPr/>
          </p:nvSpPr>
          <p:spPr>
            <a:xfrm rot="5400000">
              <a:off x="4603100" y="2047870"/>
              <a:ext cx="393214" cy="1078291"/>
            </a:xfrm>
            <a:prstGeom prst="upArrow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69365" y="2745058"/>
              <a:ext cx="1098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</a:rPr>
                <a:t>优化后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82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7"/>
            <a:ext cx="4080274" cy="13065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性能评估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61B3E60-BE3E-0B42-B2C2-8817D46BAF0D}"/>
              </a:ext>
            </a:extLst>
          </p:cNvPr>
          <p:cNvGrpSpPr/>
          <p:nvPr/>
        </p:nvGrpSpPr>
        <p:grpSpPr>
          <a:xfrm>
            <a:off x="-22860" y="1966543"/>
            <a:ext cx="8961120" cy="2491157"/>
            <a:chOff x="-34290" y="1772233"/>
            <a:chExt cx="8961120" cy="2491157"/>
          </a:xfrm>
        </p:grpSpPr>
        <p:pic>
          <p:nvPicPr>
            <p:cNvPr id="19" name="Shape 103">
              <a:extLst>
                <a:ext uri="{FF2B5EF4-FFF2-40B4-BE49-F238E27FC236}">
                  <a16:creationId xmlns="" xmlns:a16="http://schemas.microsoft.com/office/drawing/2014/main" id="{8DE422C5-D440-7A4D-8211-CD2BB925B9C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4290" y="1772233"/>
              <a:ext cx="8961120" cy="24911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6B6561D2-E309-6646-BF7A-43D157BDA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4" y="2212413"/>
              <a:ext cx="7323826" cy="1653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5052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提升</a:t>
            </a:r>
            <a:endParaRPr dirty="0"/>
          </a:p>
        </p:txBody>
      </p:sp>
      <p:sp>
        <p:nvSpPr>
          <p:cNvPr id="133" name="Shape 13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dirty="0"/>
              <a:t>更多的训练数据</a:t>
            </a:r>
            <a:endParaRPr sz="1400" b="0" dirty="0">
              <a:solidFill>
                <a:schemeClr val="lt1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dirty="0"/>
              <a:t>更大的标定布</a:t>
            </a:r>
            <a:endParaRPr sz="2100" dirty="0"/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100" dirty="0"/>
              <a:t>更真实的障碍</a:t>
            </a:r>
            <a:endParaRPr sz="1400" b="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600" dirty="0">
                <a:solidFill>
                  <a:schemeClr val="dk1"/>
                </a:solidFill>
              </a:rPr>
              <a:t>整体思路</a:t>
            </a:r>
            <a:endParaRPr sz="24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033523A-5816-4C4A-BC14-AC65FC2D5BE3}"/>
              </a:ext>
            </a:extLst>
          </p:cNvPr>
          <p:cNvSpPr/>
          <p:nvPr/>
        </p:nvSpPr>
        <p:spPr>
          <a:xfrm>
            <a:off x="0" y="1632100"/>
            <a:ext cx="9143999" cy="3511400"/>
          </a:xfrm>
          <a:prstGeom prst="rect">
            <a:avLst/>
          </a:prstGeom>
          <a:solidFill>
            <a:srgbClr val="F26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Shape 80"/>
          <p:cNvSpPr txBox="1">
            <a:spLocks noGrp="1"/>
          </p:cNvSpPr>
          <p:nvPr>
            <p:ph type="title" idx="4294967295"/>
          </p:nvPr>
        </p:nvSpPr>
        <p:spPr>
          <a:xfrm>
            <a:off x="474700" y="1632100"/>
            <a:ext cx="3821727" cy="31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700"/>
            </a:pPr>
            <a: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endParaRPr sz="1800" b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988E4D4-9517-8640-9EC8-2F731C5F527D}"/>
              </a:ext>
            </a:extLst>
          </p:cNvPr>
          <p:cNvSpPr txBox="1"/>
          <p:nvPr/>
        </p:nvSpPr>
        <p:spPr>
          <a:xfrm>
            <a:off x="535775" y="1768739"/>
            <a:ext cx="37953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设计距离计算方法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lvl="8">
              <a:lnSpc>
                <a:spcPct val="150000"/>
              </a:lnSpc>
              <a:buClr>
                <a:schemeClr val="bg1"/>
              </a:buClr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       去畸变 </a:t>
            </a:r>
            <a:r>
              <a:rPr lang="en-US" altLang="zh-CN" sz="2000" dirty="0">
                <a:solidFill>
                  <a:schemeClr val="bg1"/>
                </a:solidFill>
                <a:latin typeface="Lato"/>
                <a:sym typeface="Raleway"/>
              </a:rPr>
              <a:t>&amp;</a:t>
            </a: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 鸟瞰视图测距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数据收集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训练模型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整合模块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模型评估 </a:t>
            </a:r>
            <a:r>
              <a:rPr lang="en-US" altLang="zh-CN" sz="2000" dirty="0">
                <a:solidFill>
                  <a:schemeClr val="bg1"/>
                </a:solidFill>
                <a:latin typeface="Lato"/>
                <a:sym typeface="Raleway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 优化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endParaRPr lang="en-US" sz="2000" dirty="0">
              <a:solidFill>
                <a:schemeClr val="bg1"/>
              </a:solidFill>
              <a:latin typeface="Lato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 idx="4294967295"/>
          </p:nvPr>
        </p:nvSpPr>
        <p:spPr>
          <a:xfrm>
            <a:off x="241672" y="568973"/>
            <a:ext cx="1927083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600" dirty="0">
                <a:solidFill>
                  <a:schemeClr val="dk1"/>
                </a:solidFill>
              </a:rPr>
              <a:t>流程图</a:t>
            </a:r>
            <a:endParaRPr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41295B1-0397-274E-B368-79D33F08FAC2}"/>
              </a:ext>
            </a:extLst>
          </p:cNvPr>
          <p:cNvGrpSpPr/>
          <p:nvPr/>
        </p:nvGrpSpPr>
        <p:grpSpPr>
          <a:xfrm>
            <a:off x="2906038" y="175363"/>
            <a:ext cx="5348614" cy="4730141"/>
            <a:chOff x="2317316" y="388306"/>
            <a:chExt cx="5348614" cy="4730141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58F3C150-4D48-C541-8789-D25E976FC633}"/>
                </a:ext>
              </a:extLst>
            </p:cNvPr>
            <p:cNvSpPr/>
            <p:nvPr/>
          </p:nvSpPr>
          <p:spPr>
            <a:xfrm>
              <a:off x="2317316" y="388306"/>
              <a:ext cx="5348614" cy="4730141"/>
            </a:xfrm>
            <a:prstGeom prst="rect">
              <a:avLst/>
            </a:prstGeom>
            <a:solidFill>
              <a:srgbClr val="F26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Shape 87"/>
            <p:cNvPicPr preferRelativeResize="0"/>
            <p:nvPr/>
          </p:nvPicPr>
          <p:blipFill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23646" y="495079"/>
              <a:ext cx="5134569" cy="45205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8F3C150-4D48-C541-8789-D25E976FC633}"/>
              </a:ext>
            </a:extLst>
          </p:cNvPr>
          <p:cNvSpPr/>
          <p:nvPr/>
        </p:nvSpPr>
        <p:spPr>
          <a:xfrm>
            <a:off x="241672" y="1772565"/>
            <a:ext cx="2451437" cy="3136405"/>
          </a:xfrm>
          <a:prstGeom prst="rect">
            <a:avLst/>
          </a:prstGeom>
          <a:solidFill>
            <a:srgbClr val="F26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53" y="1875749"/>
            <a:ext cx="2231951" cy="29277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0" y="193575"/>
            <a:ext cx="4141950" cy="2325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Shape 9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152150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471700" y="7182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工作</a:t>
            </a: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流程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4294967295"/>
          </p:nvPr>
        </p:nvSpPr>
        <p:spPr>
          <a:xfrm>
            <a:off x="288335" y="1117160"/>
            <a:ext cx="3432900" cy="2503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相机标定，去畸变</a:t>
            </a:r>
            <a:r>
              <a:rPr lang="zh-HK" sz="1400" dirty="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zh-HK" sz="1400" dirty="0">
                <a:latin typeface="Raleway"/>
                <a:ea typeface="Raleway"/>
                <a:cs typeface="Raleway"/>
                <a:sym typeface="Raleway"/>
              </a:rPr>
            </a:br>
            <a:r>
              <a:rPr lang="zh-HK" sz="1400" dirty="0">
                <a:latin typeface="Raleway"/>
                <a:ea typeface="Raleway"/>
                <a:cs typeface="Raleway"/>
                <a:sym typeface="Raleway"/>
              </a:rPr>
              <a:t>计算相机内参（5个）及畸变参数（3+2），去畸变。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146" y="293899"/>
            <a:ext cx="4677814" cy="211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950" y="2519274"/>
            <a:ext cx="8653010" cy="243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52" y="118418"/>
            <a:ext cx="5205674" cy="49499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475380" y="719601"/>
            <a:ext cx="4843751" cy="3889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 测距算法</a:t>
            </a:r>
            <a:endParaRPr lang="en-US" altLang="zh-HK" sz="14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None/>
            </a:pPr>
            <a:r>
              <a:rPr lang="zh-CN" altLang="en-US" dirty="0">
                <a:latin typeface="Raleway"/>
                <a:sym typeface="Raleway"/>
              </a:rPr>
              <a:t>基础理论：鸟瞰视图与现实世界是相似变换 </a:t>
            </a:r>
            <a:r>
              <a:rPr lang="en-US" altLang="zh-CN" dirty="0">
                <a:latin typeface="Raleway"/>
                <a:sym typeface="Raleway"/>
              </a:rPr>
              <a:t>(Similarity</a:t>
            </a:r>
            <a:r>
              <a:rPr lang="zh-CN" altLang="en-US" dirty="0">
                <a:latin typeface="Raleway"/>
                <a:sym typeface="Raleway"/>
              </a:rPr>
              <a:t> </a:t>
            </a:r>
            <a:r>
              <a:rPr lang="en-US" altLang="zh-CN" dirty="0">
                <a:latin typeface="Raleway"/>
                <a:sym typeface="Raleway"/>
              </a:rPr>
              <a:t>Matrix)</a:t>
            </a:r>
          </a:p>
          <a:p>
            <a:pPr marL="596900" lvl="1" indent="0">
              <a:lnSpc>
                <a:spcPct val="114000"/>
              </a:lnSpc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None/>
            </a:pPr>
            <a:r>
              <a:rPr lang="zh-CN" altLang="en-US" dirty="0">
                <a:latin typeface="Raleway"/>
                <a:sym typeface="Raleway"/>
              </a:rPr>
              <a:t>应用：矫正后的图转换成鸟瞰视图，在鸟瞰视图中测得两点在现实世界的距离</a:t>
            </a:r>
            <a:endParaRPr lang="en-US" altLang="zh-CN" dirty="0">
              <a:latin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CN" sz="1400" b="1" dirty="0">
                <a:solidFill>
                  <a:schemeClr val="dk1"/>
                </a:solidFill>
                <a:latin typeface="Raleway"/>
                <a:sym typeface="Raleway"/>
              </a:rPr>
              <a:t>3.</a:t>
            </a:r>
            <a:r>
              <a:rPr lang="zh-CN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 结论</a:t>
            </a: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lvl="1">
              <a:lnSpc>
                <a:spcPct val="6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Raleway"/>
              <a:buChar char="➔"/>
            </a:pPr>
            <a:r>
              <a:rPr lang="en-US" altLang="zh-CN" dirty="0">
                <a:latin typeface="Raleway"/>
                <a:sym typeface="Raleway"/>
              </a:rPr>
              <a:t>1. </a:t>
            </a:r>
            <a:r>
              <a:rPr lang="zh-CN" altLang="en-US" dirty="0">
                <a:latin typeface="Raleway"/>
                <a:sym typeface="Raleway"/>
              </a:rPr>
              <a:t>鸟瞰视图中可测的最远距离大约是</a:t>
            </a:r>
            <a:r>
              <a:rPr lang="en-US" altLang="zh-CN" dirty="0">
                <a:latin typeface="Raleway"/>
                <a:sym typeface="Raleway"/>
              </a:rPr>
              <a:t>6</a:t>
            </a:r>
            <a:r>
              <a:rPr lang="zh-CN" altLang="en-US" dirty="0">
                <a:latin typeface="Raleway"/>
                <a:sym typeface="Raleway"/>
              </a:rPr>
              <a:t>米</a:t>
            </a:r>
          </a:p>
          <a:p>
            <a:pPr lvl="1">
              <a:lnSpc>
                <a:spcPct val="6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Raleway"/>
              <a:buChar char="➔"/>
            </a:pPr>
            <a:r>
              <a:rPr lang="en-US" altLang="zh-CN" dirty="0">
                <a:latin typeface="Raleway"/>
                <a:sym typeface="Raleway"/>
              </a:rPr>
              <a:t>2. </a:t>
            </a:r>
            <a:r>
              <a:rPr lang="zh-CN" altLang="en-US" dirty="0">
                <a:latin typeface="Raleway"/>
                <a:sym typeface="Raleway"/>
              </a:rPr>
              <a:t>鸟瞰视图中的像素间距约等于</a:t>
            </a:r>
            <a:r>
              <a:rPr lang="en-US" altLang="zh-CN" dirty="0">
                <a:latin typeface="Raleway"/>
                <a:sym typeface="Raleway"/>
              </a:rPr>
              <a:t>1</a:t>
            </a:r>
            <a:r>
              <a:rPr lang="en-US" altLang="zh-HK" dirty="0">
                <a:latin typeface="Raleway"/>
                <a:sym typeface="Raleway"/>
              </a:rPr>
              <a:t>cm</a:t>
            </a:r>
          </a:p>
          <a:p>
            <a:pPr lvl="1">
              <a:lnSpc>
                <a:spcPct val="6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Raleway"/>
              <a:buChar char="➔"/>
            </a:pPr>
            <a:r>
              <a:rPr lang="en-US" altLang="zh-HK" dirty="0">
                <a:latin typeface="Raleway"/>
                <a:sym typeface="Raleway"/>
              </a:rPr>
              <a:t>3. </a:t>
            </a:r>
            <a:r>
              <a:rPr lang="zh-CN" altLang="en-US" dirty="0">
                <a:latin typeface="Raleway"/>
                <a:sym typeface="Raleway"/>
              </a:rPr>
              <a:t>鸟瞰视图底部到相机约为</a:t>
            </a:r>
            <a:r>
              <a:rPr lang="en-US" altLang="zh-CN" dirty="0">
                <a:latin typeface="Raleway"/>
                <a:sym typeface="Raleway"/>
              </a:rPr>
              <a:t>126</a:t>
            </a:r>
            <a:r>
              <a:rPr lang="en-US" altLang="zh-HK" dirty="0">
                <a:latin typeface="Raleway"/>
                <a:sym typeface="Raleway"/>
              </a:rPr>
              <a:t>cm</a:t>
            </a: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endParaRPr lang="en-US" altLang="zh-HK"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750602" y="501674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工作</a:t>
            </a: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流程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4480265-4DFF-534E-9632-BB332E10E979}"/>
              </a:ext>
            </a:extLst>
          </p:cNvPr>
          <p:cNvGrpSpPr/>
          <p:nvPr/>
        </p:nvGrpSpPr>
        <p:grpSpPr>
          <a:xfrm>
            <a:off x="5627035" y="191770"/>
            <a:ext cx="3358679" cy="2271523"/>
            <a:chOff x="4895389" y="154835"/>
            <a:chExt cx="3640236" cy="24619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Shape 103">
              <a:extLst>
                <a:ext uri="{FF2B5EF4-FFF2-40B4-BE49-F238E27FC236}">
                  <a16:creationId xmlns="" xmlns:a16="http://schemas.microsoft.com/office/drawing/2014/main" id="{7173DAE7-7765-FB46-AC0B-72D481C8B4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5389" y="154835"/>
              <a:ext cx="3640236" cy="2461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1AD09366-ADF9-6140-9A81-3A2372818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1863" y="330256"/>
              <a:ext cx="3171608" cy="211110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FE12804-E828-E54C-99A2-4C6D5E4F386D}"/>
              </a:ext>
            </a:extLst>
          </p:cNvPr>
          <p:cNvGrpSpPr/>
          <p:nvPr/>
        </p:nvGrpSpPr>
        <p:grpSpPr>
          <a:xfrm>
            <a:off x="6202230" y="2353314"/>
            <a:ext cx="2773332" cy="2751462"/>
            <a:chOff x="5315154" y="2295597"/>
            <a:chExt cx="3077284" cy="30530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Shape 103">
              <a:extLst>
                <a:ext uri="{FF2B5EF4-FFF2-40B4-BE49-F238E27FC236}">
                  <a16:creationId xmlns="" xmlns:a16="http://schemas.microsoft.com/office/drawing/2014/main" id="{14ADB667-F5F9-5040-9F4D-F198FCE96D5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5154" y="2295597"/>
              <a:ext cx="3077284" cy="3053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42378E68-A8DF-5D4E-8A77-A291653B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6505" y="2484068"/>
              <a:ext cx="2659432" cy="2659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03">
            <a:extLst>
              <a:ext uri="{FF2B5EF4-FFF2-40B4-BE49-F238E27FC236}">
                <a16:creationId xmlns="" xmlns:a16="http://schemas.microsoft.com/office/drawing/2014/main" id="{ACB1E465-2CE6-6F48-9A82-5E79579D3D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600" y="190325"/>
            <a:ext cx="4751989" cy="3142096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52" y="118418"/>
            <a:ext cx="4080274" cy="49499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519725" y="882975"/>
            <a:ext cx="3575248" cy="4036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HK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要标定的有</a:t>
            </a:r>
            <a:r>
              <a:rPr lang="en-US" altLang="zh-HK" sz="1400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  <a:r>
              <a:rPr lang="zh-HK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个值</a:t>
            </a:r>
            <a:endParaRPr lang="en-US" altLang="zh-HK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altLang="zh-HK" dirty="0">
                <a:latin typeface="Raleway"/>
                <a:sym typeface="Raleway"/>
              </a:rPr>
              <a:t>1. </a:t>
            </a:r>
            <a:r>
              <a:rPr lang="zh-HK" altLang="en-US" dirty="0">
                <a:latin typeface="Raleway"/>
                <a:sym typeface="Raleway"/>
              </a:rPr>
              <a:t>鸟瞰视图变换矩阵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altLang="zh-HK" dirty="0">
                <a:latin typeface="Raleway"/>
                <a:sym typeface="Raleway"/>
              </a:rPr>
              <a:t>2. </a:t>
            </a:r>
            <a:r>
              <a:rPr lang="zh-HK" altLang="en-US" dirty="0">
                <a:latin typeface="Raleway"/>
                <a:sym typeface="Raleway"/>
              </a:rPr>
              <a:t>鸟瞰视图像素距离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altLang="zh-HK" dirty="0">
                <a:latin typeface="Raleway"/>
                <a:sym typeface="Raleway"/>
              </a:rPr>
              <a:t>3. </a:t>
            </a:r>
            <a:r>
              <a:rPr lang="zh-HK" altLang="en-US" dirty="0">
                <a:latin typeface="Raleway"/>
                <a:sym typeface="Raleway"/>
              </a:rPr>
              <a:t>鸟瞰视图底部到相机的距离</a:t>
            </a:r>
            <a:endParaRPr lang="en-US" altLang="zh-HK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sz="1400" b="1" dirty="0">
                <a:solidFill>
                  <a:schemeClr val="dk1"/>
                </a:solidFill>
                <a:latin typeface="Raleway"/>
                <a:sym typeface="Raleway"/>
              </a:rPr>
              <a:t>2. </a:t>
            </a:r>
            <a:r>
              <a:rPr lang="zh-CN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固定相机</a:t>
            </a: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zh-HK" altLang="en-US" dirty="0">
                <a:latin typeface="Raleway"/>
                <a:sym typeface="Raleway"/>
              </a:rPr>
              <a:t>相机摆放位置会影响</a:t>
            </a:r>
            <a:r>
              <a:rPr lang="en-US" altLang="zh-HK" dirty="0">
                <a:latin typeface="Raleway"/>
                <a:sym typeface="Raleway"/>
              </a:rPr>
              <a:t>3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zh-CN" altLang="en-US" dirty="0">
                <a:latin typeface="Raleway"/>
                <a:sym typeface="Raleway"/>
              </a:rPr>
              <a:t>摆放</a:t>
            </a:r>
            <a:r>
              <a:rPr lang="zh-HK" altLang="en-US" dirty="0">
                <a:latin typeface="Raleway"/>
                <a:sym typeface="Raleway"/>
              </a:rPr>
              <a:t>高度会影响</a:t>
            </a:r>
            <a:r>
              <a:rPr lang="en-US" altLang="zh-HK" dirty="0">
                <a:latin typeface="Raleway"/>
                <a:sym typeface="Raleway"/>
              </a:rPr>
              <a:t>2</a:t>
            </a:r>
            <a:r>
              <a:rPr lang="zh-HK" altLang="en-US" dirty="0">
                <a:latin typeface="Raleway"/>
                <a:sym typeface="Raleway"/>
              </a:rPr>
              <a:t>和</a:t>
            </a:r>
            <a:r>
              <a:rPr lang="en-US" altLang="zh-HK" dirty="0">
                <a:latin typeface="Raleway"/>
                <a:sym typeface="Raleway"/>
              </a:rPr>
              <a:t>3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zh-HK" altLang="en-US" dirty="0">
                <a:latin typeface="Raleway"/>
                <a:sym typeface="Raleway"/>
              </a:rPr>
              <a:t>相机</a:t>
            </a:r>
            <a:r>
              <a:rPr lang="zh-HK" altLang="en-US" dirty="0">
                <a:latin typeface="+mj-lt"/>
                <a:sym typeface="Raleway"/>
              </a:rPr>
              <a:t>角</a:t>
            </a:r>
            <a:r>
              <a:rPr lang="zh-HK" altLang="en-US" dirty="0">
                <a:latin typeface="Raleway"/>
                <a:sym typeface="Raleway"/>
              </a:rPr>
              <a:t>度会影响</a:t>
            </a:r>
            <a:r>
              <a:rPr lang="en-US" altLang="zh-HK" dirty="0">
                <a:latin typeface="Raleway"/>
                <a:sym typeface="Raleway"/>
              </a:rPr>
              <a:t>1, 2</a:t>
            </a:r>
            <a:r>
              <a:rPr lang="zh-CN" altLang="en-US" dirty="0">
                <a:latin typeface="Raleway"/>
                <a:sym typeface="Raleway"/>
              </a:rPr>
              <a:t>和</a:t>
            </a:r>
            <a:r>
              <a:rPr lang="en-US" altLang="zh-CN" dirty="0">
                <a:latin typeface="Raleway"/>
                <a:sym typeface="Raleway"/>
              </a:rPr>
              <a:t>3</a:t>
            </a:r>
            <a:endParaRPr dirty="0">
              <a:latin typeface="Raleway"/>
              <a:sym typeface="Raleway"/>
            </a:endParaRPr>
          </a:p>
        </p:txBody>
      </p:sp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7722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标定事项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BFE8845-5379-B945-B7C4-9337C539E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549" y="3332421"/>
            <a:ext cx="3238500" cy="158750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FF8A821-089D-9C4D-BF55-DF1F869EE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41" y="415520"/>
            <a:ext cx="4092717" cy="2691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2F4822-41D2-8C4F-9E08-982099B26827}"/>
              </a:ext>
            </a:extLst>
          </p:cNvPr>
          <p:cNvSpPr txBox="1"/>
          <p:nvPr/>
        </p:nvSpPr>
        <p:spPr>
          <a:xfrm>
            <a:off x="4364888" y="3799876"/>
            <a:ext cx="821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indent="-317500">
              <a:spcBef>
                <a:spcPts val="1600"/>
              </a:spcBef>
              <a:buClr>
                <a:schemeClr val="bg1"/>
              </a:buClr>
              <a:buSzPct val="100000"/>
              <a:buFont typeface="Raleway"/>
              <a:buChar char="➔"/>
            </a:pPr>
            <a:r>
              <a:rPr lang="zh-CN" altLang="en-US" sz="4000" b="1" dirty="0">
                <a:solidFill>
                  <a:schemeClr val="bg1"/>
                </a:solidFill>
                <a:latin typeface="Raleway"/>
                <a:sym typeface="Raleway"/>
              </a:rPr>
              <a:t> </a:t>
            </a:r>
            <a:endParaRPr lang="en-US" altLang="zh-CN" sz="4000" b="1" dirty="0">
              <a:solidFill>
                <a:schemeClr val="bg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515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2108408" cy="715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CN" altLang="en-US" sz="3000" dirty="0"/>
              <a:t>数据收集</a:t>
            </a:r>
          </a:p>
          <a:p>
            <a:pPr marL="15240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</a:pPr>
            <a:endParaRPr lang="zh-HK" altLang="en-US" sz="3000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419F5FFD-FCE2-144C-AB7E-45371165935E}"/>
              </a:ext>
            </a:extLst>
          </p:cNvPr>
          <p:cNvGrpSpPr/>
          <p:nvPr/>
        </p:nvGrpSpPr>
        <p:grpSpPr>
          <a:xfrm>
            <a:off x="6334118" y="1460717"/>
            <a:ext cx="2535331" cy="2530257"/>
            <a:chOff x="6024222" y="708304"/>
            <a:chExt cx="3182296" cy="3175927"/>
          </a:xfrm>
        </p:grpSpPr>
        <p:pic>
          <p:nvPicPr>
            <p:cNvPr id="18" name="Shape 103">
              <a:extLst>
                <a:ext uri="{FF2B5EF4-FFF2-40B4-BE49-F238E27FC236}">
                  <a16:creationId xmlns="" xmlns:a16="http://schemas.microsoft.com/office/drawing/2014/main" id="{0F1E5E5B-B12E-6F42-A9E3-D69C18A678A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4222" y="708304"/>
              <a:ext cx="3182296" cy="317592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D36D9F0B-BB7C-D040-809D-778C5F818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304"/>
            <a:stretch/>
          </p:blipFill>
          <p:spPr>
            <a:xfrm>
              <a:off x="6263065" y="974654"/>
              <a:ext cx="2718616" cy="26687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563590-2949-8240-9CC3-DA911CDB6698}"/>
              </a:ext>
            </a:extLst>
          </p:cNvPr>
          <p:cNvSpPr txBox="1"/>
          <p:nvPr/>
        </p:nvSpPr>
        <p:spPr>
          <a:xfrm>
            <a:off x="362343" y="4086165"/>
            <a:ext cx="328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减速带、行人数据</a:t>
            </a:r>
            <a:endParaRPr lang="en-US" altLang="zh-CN" sz="1800" dirty="0">
              <a:solidFill>
                <a:schemeClr val="lt1"/>
              </a:solidFill>
              <a:latin typeface="Raleway"/>
              <a:sym typeface="Raleway"/>
            </a:endParaRPr>
          </a:p>
          <a:p>
            <a:pPr algn="ctr"/>
            <a:r>
              <a:rPr lang="en-US" altLang="zh-CN" sz="1800" dirty="0">
                <a:solidFill>
                  <a:schemeClr val="lt1"/>
                </a:solidFill>
                <a:latin typeface="Raleway"/>
                <a:sym typeface="Raleway"/>
              </a:rPr>
              <a:t>--</a:t>
            </a:r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用于检测</a:t>
            </a:r>
            <a:endParaRPr lang="en-US" sz="18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3D962A6-93C6-1748-AE0A-A76EE6BA2BC9}"/>
              </a:ext>
            </a:extLst>
          </p:cNvPr>
          <p:cNvGrpSpPr/>
          <p:nvPr/>
        </p:nvGrpSpPr>
        <p:grpSpPr>
          <a:xfrm>
            <a:off x="3763533" y="866223"/>
            <a:ext cx="2427075" cy="3155794"/>
            <a:chOff x="3610470" y="727274"/>
            <a:chExt cx="2427075" cy="3155794"/>
          </a:xfrm>
        </p:grpSpPr>
        <p:pic>
          <p:nvPicPr>
            <p:cNvPr id="12" name="Shape 103">
              <a:extLst>
                <a:ext uri="{FF2B5EF4-FFF2-40B4-BE49-F238E27FC236}">
                  <a16:creationId xmlns="" xmlns:a16="http://schemas.microsoft.com/office/drawing/2014/main" id="{F738EC02-FF44-3A43-AEA6-D0F37947173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10470" y="727274"/>
              <a:ext cx="2427075" cy="31557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F4D5BA7D-A266-C84B-8DB0-C2DCA8EA3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052" y="975877"/>
              <a:ext cx="1999228" cy="266430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E09BD8C-C66C-2340-BED0-1CAE4F2D12BF}"/>
              </a:ext>
            </a:extLst>
          </p:cNvPr>
          <p:cNvGrpSpPr/>
          <p:nvPr/>
        </p:nvGrpSpPr>
        <p:grpSpPr>
          <a:xfrm>
            <a:off x="362343" y="1491760"/>
            <a:ext cx="3257680" cy="2530257"/>
            <a:chOff x="362343" y="1252603"/>
            <a:chExt cx="3257680" cy="2530257"/>
          </a:xfrm>
        </p:grpSpPr>
        <p:pic>
          <p:nvPicPr>
            <p:cNvPr id="11" name="Shape 103">
              <a:extLst>
                <a:ext uri="{FF2B5EF4-FFF2-40B4-BE49-F238E27FC236}">
                  <a16:creationId xmlns="" xmlns:a16="http://schemas.microsoft.com/office/drawing/2014/main" id="{9A9F08F8-158B-BD49-B1EE-99C046DD6C8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2343" y="1252603"/>
              <a:ext cx="3257680" cy="25302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6" name="Picture 2" descr="https://lh6.googleusercontent.com/bHw42pogNGrJEc4Zho7Hdiv2J9Uw5VopSYbOpe0y34uxJScCouIWzEZxK_jzip5H5tRQc1MhZFs802SJ0qH9zlmx0EplkaZE1TxmZHqEyIgsVDINoHGMAuzX5O_4j1lH0YKlrRWR50w">
              <a:extLst>
                <a:ext uri="{FF2B5EF4-FFF2-40B4-BE49-F238E27FC236}">
                  <a16:creationId xmlns="" xmlns:a16="http://schemas.microsoft.com/office/drawing/2014/main" id="{8FF36C00-BE08-AC42-82F2-EA4352A84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26" y="1475958"/>
              <a:ext cx="2785424" cy="2089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D896799-D887-0040-9F11-B9218EACC508}"/>
              </a:ext>
            </a:extLst>
          </p:cNvPr>
          <p:cNvSpPr txBox="1"/>
          <p:nvPr/>
        </p:nvSpPr>
        <p:spPr>
          <a:xfrm>
            <a:off x="3373480" y="4072028"/>
            <a:ext cx="328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减速带</a:t>
            </a:r>
            <a:r>
              <a:rPr lang="en-US" altLang="zh-CN" sz="1800" dirty="0">
                <a:solidFill>
                  <a:schemeClr val="lt1"/>
                </a:solidFill>
                <a:latin typeface="Raleway"/>
                <a:sym typeface="Raleway"/>
              </a:rPr>
              <a:t>-</a:t>
            </a:r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距离数据</a:t>
            </a:r>
            <a:endParaRPr lang="en-US" altLang="zh-CN" sz="1800" dirty="0">
              <a:solidFill>
                <a:schemeClr val="lt1"/>
              </a:solidFill>
              <a:latin typeface="Raleway"/>
              <a:sym typeface="Raleway"/>
            </a:endParaRPr>
          </a:p>
          <a:p>
            <a:pPr algn="ctr"/>
            <a:r>
              <a:rPr lang="en-US" altLang="zh-CN" sz="1800" dirty="0">
                <a:solidFill>
                  <a:schemeClr val="lt1"/>
                </a:solidFill>
                <a:latin typeface="Raleway"/>
                <a:sym typeface="Raleway"/>
              </a:rPr>
              <a:t>--</a:t>
            </a:r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用于验证距离</a:t>
            </a:r>
            <a:endParaRPr lang="en-US" sz="18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1F1092D-1E6B-874C-A042-46867CF2ADBC}"/>
              </a:ext>
            </a:extLst>
          </p:cNvPr>
          <p:cNvGrpSpPr/>
          <p:nvPr/>
        </p:nvGrpSpPr>
        <p:grpSpPr>
          <a:xfrm>
            <a:off x="5357054" y="4084646"/>
            <a:ext cx="4572000" cy="649368"/>
            <a:chOff x="5357054" y="3926371"/>
            <a:chExt cx="4572000" cy="649368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C3ACA200-1193-5D40-AB03-7543D93A64BA}"/>
                </a:ext>
              </a:extLst>
            </p:cNvPr>
            <p:cNvSpPr/>
            <p:nvPr/>
          </p:nvSpPr>
          <p:spPr>
            <a:xfrm>
              <a:off x="5357054" y="4267962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 algn="ctr">
                <a:buClr>
                  <a:schemeClr val="bg1"/>
                </a:buClr>
                <a:buFont typeface=".Hiragino Kaku Gothic Interface W3"/>
                <a:buChar char="▷"/>
              </a:pPr>
              <a:r>
                <a:rPr lang="zh-CN" altLang="en-US" dirty="0">
                  <a:solidFill>
                    <a:schemeClr val="lt1"/>
                  </a:solidFill>
                  <a:latin typeface="Raleway"/>
                  <a:sym typeface="Raleway"/>
                </a:rPr>
                <a:t>决定赠予张林老师实验室</a:t>
              </a:r>
              <a:endParaRPr lang="en-US" dirty="0">
                <a:solidFill>
                  <a:schemeClr val="lt1"/>
                </a:solidFill>
                <a:latin typeface="Raleway"/>
                <a:sym typeface="Raleway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D27F134-ED7A-BE4F-89D9-837936B67FBF}"/>
                </a:ext>
              </a:extLst>
            </p:cNvPr>
            <p:cNvSpPr txBox="1"/>
            <p:nvPr/>
          </p:nvSpPr>
          <p:spPr>
            <a:xfrm>
              <a:off x="5959473" y="3926371"/>
              <a:ext cx="3284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lt1"/>
                  </a:solidFill>
                  <a:latin typeface="Raleway"/>
                  <a:sym typeface="Raleway"/>
                </a:rPr>
                <a:t>测量工具</a:t>
              </a:r>
              <a:r>
                <a:rPr lang="en-US" altLang="zh-CN" sz="1800" dirty="0">
                  <a:solidFill>
                    <a:schemeClr val="lt1"/>
                  </a:solidFill>
                  <a:latin typeface="Raleway"/>
                  <a:sym typeface="Raleway"/>
                </a:rPr>
                <a:t>-</a:t>
              </a:r>
              <a:r>
                <a:rPr lang="zh-CN" altLang="en-US" sz="1800" dirty="0">
                  <a:solidFill>
                    <a:schemeClr val="lt1"/>
                  </a:solidFill>
                  <a:latin typeface="Raleway"/>
                  <a:sym typeface="Raleway"/>
                </a:rPr>
                <a:t>淘宝购置</a:t>
              </a:r>
              <a:endParaRPr lang="en-US" altLang="zh-CN" sz="1800" dirty="0">
                <a:solidFill>
                  <a:schemeClr val="lt1"/>
                </a:solidFill>
                <a:latin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03">
            <a:extLst>
              <a:ext uri="{FF2B5EF4-FFF2-40B4-BE49-F238E27FC236}">
                <a16:creationId xmlns="" xmlns:a16="http://schemas.microsoft.com/office/drawing/2014/main" id="{9A9F08F8-158B-BD49-B1EE-99C046DD6C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502" y="24844"/>
            <a:ext cx="4708180" cy="45357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4591715" y="283546"/>
            <a:ext cx="4190424" cy="4014133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23"/>
          <p:cNvSpPr txBox="1">
            <a:spLocks noGrp="1"/>
          </p:cNvSpPr>
          <p:nvPr>
            <p:ph type="title"/>
          </p:nvPr>
        </p:nvSpPr>
        <p:spPr>
          <a:xfrm>
            <a:off x="283100" y="677860"/>
            <a:ext cx="1928654" cy="671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CN" altLang="en-US" sz="3000" dirty="0"/>
              <a:t>数据收集</a:t>
            </a:r>
          </a:p>
          <a:p>
            <a:pPr marL="15240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</a:pPr>
            <a:endParaRPr lang="zh-HK" alt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4659599" y="185100"/>
            <a:ext cx="4328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相机拍摄 </a:t>
            </a:r>
            <a:r>
              <a:rPr lang="en-US" altLang="zh-CN" sz="1600" dirty="0">
                <a:solidFill>
                  <a:schemeClr val="bg1"/>
                </a:solidFill>
              </a:rPr>
              <a:t>=&gt;</a:t>
            </a:r>
            <a:r>
              <a:rPr lang="zh-CN" altLang="en-US" sz="1600" dirty="0">
                <a:solidFill>
                  <a:schemeClr val="bg1"/>
                </a:solidFill>
              </a:rPr>
              <a:t> 矫正畸变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手机拍摄 </a:t>
            </a:r>
            <a:r>
              <a:rPr lang="en-US" altLang="zh-CN" sz="1600" dirty="0">
                <a:solidFill>
                  <a:schemeClr val="bg1"/>
                </a:solidFill>
              </a:rPr>
              <a:t>=&gt;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resize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百度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谷歌图片 </a:t>
            </a:r>
            <a:r>
              <a:rPr lang="en-US" altLang="zh-CN" sz="1600" dirty="0">
                <a:solidFill>
                  <a:schemeClr val="bg1"/>
                </a:solidFill>
              </a:rPr>
              <a:t>=&gt;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filter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=&gt;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resize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" t="18475" r="4119" b="15968"/>
          <a:stretch/>
        </p:blipFill>
        <p:spPr>
          <a:xfrm>
            <a:off x="7324067" y="1374035"/>
            <a:ext cx="1378595" cy="942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70" y="1359713"/>
            <a:ext cx="1454776" cy="9683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99" y="1352895"/>
            <a:ext cx="1181436" cy="15735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78DABF2-559D-524B-8030-168442F10620}"/>
              </a:ext>
            </a:extLst>
          </p:cNvPr>
          <p:cNvGrpSpPr/>
          <p:nvPr/>
        </p:nvGrpSpPr>
        <p:grpSpPr>
          <a:xfrm>
            <a:off x="165428" y="2430909"/>
            <a:ext cx="2339394" cy="2072783"/>
            <a:chOff x="305806" y="1251613"/>
            <a:chExt cx="2339394" cy="2072783"/>
          </a:xfrm>
        </p:grpSpPr>
        <p:pic>
          <p:nvPicPr>
            <p:cNvPr id="13" name="Shape 103">
              <a:extLst>
                <a:ext uri="{FF2B5EF4-FFF2-40B4-BE49-F238E27FC236}">
                  <a16:creationId xmlns="" xmlns:a16="http://schemas.microsoft.com/office/drawing/2014/main" id="{9A9F08F8-158B-BD49-B1EE-99C046DD6C8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5806" y="1251613"/>
              <a:ext cx="2339394" cy="2072783"/>
            </a:xfrm>
            <a:prstGeom prst="rect">
              <a:avLst/>
            </a:prstGeom>
            <a:noFill/>
            <a:ln>
              <a:noFill/>
            </a:ln>
            <a:effectLst>
              <a:outerShdw blurRad="457200" dist="38100" dir="2700000" sx="67000" sy="67000" algn="tl" rotWithShape="0">
                <a:prstClr val="black">
                  <a:alpha val="15000"/>
                </a:prstClr>
              </a:outerShdw>
            </a:effectLst>
          </p:spPr>
        </p:pic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2820753F-0F07-7448-A931-4B0187A4549D}"/>
                </a:ext>
              </a:extLst>
            </p:cNvPr>
            <p:cNvGrpSpPr/>
            <p:nvPr/>
          </p:nvGrpSpPr>
          <p:grpSpPr>
            <a:xfrm>
              <a:off x="484354" y="1420659"/>
              <a:ext cx="2035318" cy="415538"/>
              <a:chOff x="484354" y="1420659"/>
              <a:chExt cx="2035318" cy="41553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84354" y="1420659"/>
                <a:ext cx="1994238" cy="415538"/>
              </a:xfrm>
              <a:prstGeom prst="rect">
                <a:avLst/>
              </a:prstGeom>
              <a:solidFill>
                <a:schemeClr val="bg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23568" y="1494616"/>
                <a:ext cx="19961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bg1"/>
                  </a:buClr>
                </a:pPr>
                <a:r>
                  <a:rPr lang="en-US" altLang="zh-CN" dirty="0">
                    <a:solidFill>
                      <a:schemeClr val="bg1"/>
                    </a:solidFill>
                  </a:rPr>
                  <a:t>1.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减速带照片中的行人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08" y="1833148"/>
              <a:ext cx="1997655" cy="1318069"/>
            </a:xfrm>
            <a:prstGeom prst="rect">
              <a:avLst/>
            </a:prstGeom>
          </p:spPr>
        </p:pic>
      </p:grpSp>
      <p:sp>
        <p:nvSpPr>
          <p:cNvPr id="19" name="Up Arrow 18"/>
          <p:cNvSpPr/>
          <p:nvPr/>
        </p:nvSpPr>
        <p:spPr>
          <a:xfrm rot="10800000">
            <a:off x="5486216" y="3031027"/>
            <a:ext cx="393214" cy="513195"/>
          </a:xfrm>
          <a:prstGeom prst="upArrow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730511" y="375292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水平翻转、平移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7F64D327-BB6F-C046-B37D-AD72FCE117A4}"/>
              </a:ext>
            </a:extLst>
          </p:cNvPr>
          <p:cNvGrpSpPr/>
          <p:nvPr/>
        </p:nvGrpSpPr>
        <p:grpSpPr>
          <a:xfrm>
            <a:off x="4325093" y="3177123"/>
            <a:ext cx="2932850" cy="1023161"/>
            <a:chOff x="6205184" y="3267246"/>
            <a:chExt cx="2932850" cy="102316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5184" y="3267246"/>
              <a:ext cx="2932850" cy="1023161"/>
            </a:xfrm>
            <a:prstGeom prst="rect">
              <a:avLst/>
            </a:prstGeom>
          </p:spPr>
        </p:pic>
        <p:sp>
          <p:nvSpPr>
            <p:cNvPr id="25" name="Up Arrow 24"/>
            <p:cNvSpPr/>
            <p:nvPr/>
          </p:nvSpPr>
          <p:spPr>
            <a:xfrm rot="5400000">
              <a:off x="8168676" y="3855023"/>
              <a:ext cx="156916" cy="293169"/>
            </a:xfrm>
            <a:prstGeom prst="up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99006" y="309498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数据增强、扩充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ED7F9F8-627A-0349-8625-1809DB5935F5}"/>
              </a:ext>
            </a:extLst>
          </p:cNvPr>
          <p:cNvSpPr/>
          <p:nvPr/>
        </p:nvSpPr>
        <p:spPr>
          <a:xfrm>
            <a:off x="1709699" y="45036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lt1"/>
                </a:solidFill>
                <a:latin typeface="Raleway"/>
              </a:rPr>
              <a:t>行人数据</a:t>
            </a:r>
            <a:endParaRPr lang="en-US" sz="1800" dirty="0">
              <a:solidFill>
                <a:schemeClr val="lt1"/>
              </a:solidFill>
              <a:latin typeface="Raleway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DCB97EB1-CECD-D148-B0D5-02E6F538CE48}"/>
              </a:ext>
            </a:extLst>
          </p:cNvPr>
          <p:cNvGrpSpPr/>
          <p:nvPr/>
        </p:nvGrpSpPr>
        <p:grpSpPr>
          <a:xfrm>
            <a:off x="2361642" y="1708258"/>
            <a:ext cx="3700348" cy="2813297"/>
            <a:chOff x="2392947" y="1335433"/>
            <a:chExt cx="3700348" cy="2813297"/>
          </a:xfrm>
        </p:grpSpPr>
        <p:pic>
          <p:nvPicPr>
            <p:cNvPr id="24" name="Shape 103">
              <a:extLst>
                <a:ext uri="{FF2B5EF4-FFF2-40B4-BE49-F238E27FC236}">
                  <a16:creationId xmlns="" xmlns:a16="http://schemas.microsoft.com/office/drawing/2014/main" id="{272598C6-37D5-5649-955A-EFAD173DE2E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92947" y="1335433"/>
              <a:ext cx="2015096" cy="2813297"/>
            </a:xfrm>
            <a:prstGeom prst="rect">
              <a:avLst/>
            </a:prstGeom>
            <a:noFill/>
            <a:ln>
              <a:noFill/>
            </a:ln>
            <a:effectLst>
              <a:outerShdw blurRad="457200" dist="38100" dir="2700000" sx="67000" sy="67000" algn="tl" rotWithShape="0">
                <a:prstClr val="black">
                  <a:alpha val="15000"/>
                </a:prstClr>
              </a:outerShdw>
            </a:effectLst>
          </p:spPr>
        </p:pic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2A7858F2-573C-2549-874C-CBCCB4950B77}"/>
                </a:ext>
              </a:extLst>
            </p:cNvPr>
            <p:cNvGrpSpPr/>
            <p:nvPr/>
          </p:nvGrpSpPr>
          <p:grpSpPr>
            <a:xfrm>
              <a:off x="2532827" y="1526557"/>
              <a:ext cx="3560468" cy="2466862"/>
              <a:chOff x="2533212" y="1412122"/>
              <a:chExt cx="3560468" cy="246686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88" b="22682"/>
              <a:stretch/>
            </p:blipFill>
            <p:spPr>
              <a:xfrm>
                <a:off x="2533212" y="1836003"/>
                <a:ext cx="1737042" cy="2042981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="" xmlns:a16="http://schemas.microsoft.com/office/drawing/2014/main" id="{4E64D959-045E-4141-811B-FE4D72649729}"/>
                  </a:ext>
                </a:extLst>
              </p:cNvPr>
              <p:cNvGrpSpPr/>
              <p:nvPr/>
            </p:nvGrpSpPr>
            <p:grpSpPr>
              <a:xfrm>
                <a:off x="2535311" y="1412122"/>
                <a:ext cx="3558369" cy="424076"/>
                <a:chOff x="2535311" y="1412122"/>
                <a:chExt cx="3558369" cy="424076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="" xmlns:a16="http://schemas.microsoft.com/office/drawing/2014/main" id="{0FEE9BE5-2660-6F47-8A14-6E637D1DECF7}"/>
                    </a:ext>
                  </a:extLst>
                </p:cNvPr>
                <p:cNvSpPr/>
                <p:nvPr/>
              </p:nvSpPr>
              <p:spPr>
                <a:xfrm>
                  <a:off x="2535311" y="1412122"/>
                  <a:ext cx="1742268" cy="424076"/>
                </a:xfrm>
                <a:prstGeom prst="rect">
                  <a:avLst/>
                </a:prstGeom>
                <a:solidFill>
                  <a:schemeClr val="bg2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="" xmlns:a16="http://schemas.microsoft.com/office/drawing/2014/main" id="{0E4FD2CE-DE66-A54D-9CEF-382A1C52181F}"/>
                    </a:ext>
                  </a:extLst>
                </p:cNvPr>
                <p:cNvSpPr txBox="1"/>
                <p:nvPr/>
              </p:nvSpPr>
              <p:spPr>
                <a:xfrm>
                  <a:off x="2576619" y="1482657"/>
                  <a:ext cx="351706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chemeClr val="bg1"/>
                    </a:buClr>
                  </a:pPr>
                  <a:r>
                    <a:rPr lang="en-US" altLang="zh-CN" dirty="0">
                      <a:solidFill>
                        <a:schemeClr val="bg1"/>
                      </a:solidFill>
                    </a:rPr>
                    <a:t>2.</a:t>
                  </a:r>
                  <a:r>
                    <a:rPr lang="zh-CN" altLang="en-US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dirty="0">
                      <a:solidFill>
                        <a:schemeClr val="bg1"/>
                      </a:solidFill>
                    </a:rPr>
                    <a:t>VOC</a:t>
                  </a:r>
                  <a:r>
                    <a:rPr lang="zh-CN" altLang="en-US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dirty="0">
                      <a:solidFill>
                        <a:schemeClr val="bg1"/>
                      </a:solidFill>
                    </a:rPr>
                    <a:t>2007/</a:t>
                  </a:r>
                  <a:r>
                    <a:rPr lang="zh-CN" altLang="en-US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dirty="0">
                      <a:solidFill>
                        <a:schemeClr val="bg1"/>
                      </a:solidFill>
                    </a:rPr>
                    <a:t>2012</a:t>
                  </a:r>
                </a:p>
              </p:txBody>
            </p:sp>
          </p:grpSp>
        </p:grpSp>
      </p:grp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4D40B4D-3B5C-5245-83BF-147AA94C68A2}"/>
              </a:ext>
            </a:extLst>
          </p:cNvPr>
          <p:cNvSpPr/>
          <p:nvPr/>
        </p:nvSpPr>
        <p:spPr>
          <a:xfrm>
            <a:off x="6163298" y="450369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减速带数据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899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692" y="2816478"/>
            <a:ext cx="2537984" cy="181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03">
            <a:extLst>
              <a:ext uri="{FF2B5EF4-FFF2-40B4-BE49-F238E27FC236}">
                <a16:creationId xmlns="" xmlns:a16="http://schemas.microsoft.com/office/drawing/2014/main" id="{ACB1E465-2CE6-6F48-9A82-5E79579D3D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088" y="193272"/>
            <a:ext cx="5192812" cy="2612510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6"/>
            <a:ext cx="4080274" cy="46441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354625" y="882975"/>
            <a:ext cx="3575248" cy="3666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CN" altLang="en-US" b="1" dirty="0">
                <a:solidFill>
                  <a:schemeClr val="dk1"/>
                </a:solidFill>
                <a:latin typeface="Raleway"/>
                <a:sym typeface="Raleway"/>
              </a:rPr>
              <a:t>模型选择</a:t>
            </a:r>
            <a:endParaRPr lang="en-US" altLang="zh-HK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buClr>
                <a:schemeClr val="dk1"/>
              </a:buClr>
              <a:buNone/>
            </a:pPr>
            <a:r>
              <a:rPr lang="en-US" altLang="zh-CN" sz="1800" dirty="0">
                <a:latin typeface="Raleway"/>
                <a:sym typeface="Raleway"/>
              </a:rPr>
              <a:t>YOLO</a:t>
            </a:r>
            <a:r>
              <a:rPr lang="zh-CN" altLang="en-US" sz="1800" dirty="0">
                <a:latin typeface="Raleway"/>
                <a:sym typeface="Raleway"/>
              </a:rPr>
              <a:t> </a:t>
            </a:r>
            <a:r>
              <a:rPr lang="en-US" altLang="zh-CN" sz="1800" dirty="0">
                <a:latin typeface="Raleway"/>
                <a:sym typeface="Raleway"/>
              </a:rPr>
              <a:t>v3</a:t>
            </a:r>
            <a:endParaRPr lang="en-US" altLang="zh-HK" sz="18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b="1" dirty="0">
                <a:solidFill>
                  <a:schemeClr val="dk1"/>
                </a:solidFill>
                <a:latin typeface="Raleway"/>
                <a:sym typeface="Raleway"/>
              </a:rPr>
              <a:t>2. </a:t>
            </a:r>
            <a:r>
              <a:rPr lang="zh-CN" altLang="en-US" b="1" dirty="0">
                <a:solidFill>
                  <a:schemeClr val="dk1"/>
                </a:solidFill>
                <a:latin typeface="Raleway"/>
                <a:sym typeface="Raleway"/>
              </a:rPr>
              <a:t>参数选择</a:t>
            </a:r>
            <a:endParaRPr lang="en-US" altLang="zh-CN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lnSpc>
                <a:spcPct val="165000"/>
              </a:lnSpc>
              <a:buClr>
                <a:schemeClr val="dk1"/>
              </a:buClr>
              <a:buNone/>
            </a:pPr>
            <a:r>
              <a:rPr lang="en-US" altLang="zh-HK" sz="1800" dirty="0">
                <a:latin typeface="Raleway"/>
                <a:sym typeface="Raleway"/>
              </a:rPr>
              <a:t>max_batches</a:t>
            </a:r>
            <a:r>
              <a:rPr lang="zh-CN" altLang="en-US" sz="1800" dirty="0">
                <a:latin typeface="Raleway"/>
                <a:sym typeface="Raleway"/>
              </a:rPr>
              <a:t> </a:t>
            </a:r>
            <a:r>
              <a:rPr lang="en-US" altLang="zh-CN" sz="1800" dirty="0">
                <a:latin typeface="Raleway"/>
                <a:sym typeface="Raleway"/>
              </a:rPr>
              <a:t>=</a:t>
            </a:r>
            <a:r>
              <a:rPr lang="zh-CN" altLang="en-US" sz="1800" dirty="0">
                <a:latin typeface="Raleway"/>
                <a:sym typeface="Raleway"/>
              </a:rPr>
              <a:t> </a:t>
            </a:r>
            <a:r>
              <a:rPr lang="en-US" altLang="zh-CN" sz="1800" dirty="0">
                <a:latin typeface="Raleway"/>
                <a:sym typeface="Raleway"/>
              </a:rPr>
              <a:t>30k</a:t>
            </a:r>
          </a:p>
          <a:p>
            <a:pPr marL="596900" lvl="1" indent="0">
              <a:lnSpc>
                <a:spcPct val="165000"/>
              </a:lnSpc>
              <a:spcBef>
                <a:spcPts val="400"/>
              </a:spcBef>
              <a:buClr>
                <a:schemeClr val="dk1"/>
              </a:buClr>
              <a:buNone/>
            </a:pPr>
            <a:r>
              <a:rPr lang="en-US" altLang="zh-CN" sz="1800" dirty="0">
                <a:latin typeface="Raleway"/>
                <a:sym typeface="Raleway"/>
              </a:rPr>
              <a:t>classes</a:t>
            </a:r>
            <a:r>
              <a:rPr lang="zh-CN" altLang="en-US" sz="1800" dirty="0">
                <a:latin typeface="Raleway"/>
                <a:sym typeface="Raleway"/>
              </a:rPr>
              <a:t> </a:t>
            </a:r>
            <a:r>
              <a:rPr lang="en-US" altLang="zh-CN" sz="1800" dirty="0">
                <a:latin typeface="Raleway"/>
                <a:sym typeface="Raleway"/>
              </a:rPr>
              <a:t>=</a:t>
            </a:r>
            <a:r>
              <a:rPr lang="zh-CN" altLang="en-US" sz="1800" dirty="0">
                <a:latin typeface="Raleway"/>
                <a:sym typeface="Raleway"/>
              </a:rPr>
              <a:t> </a:t>
            </a:r>
            <a:r>
              <a:rPr lang="en-US" altLang="zh-CN" sz="1800" dirty="0">
                <a:latin typeface="Raleway"/>
                <a:sym typeface="Raleway"/>
              </a:rPr>
              <a:t>2</a:t>
            </a:r>
          </a:p>
          <a:p>
            <a:pPr marL="596900" lvl="1" indent="0">
              <a:lnSpc>
                <a:spcPct val="165000"/>
              </a:lnSpc>
              <a:spcBef>
                <a:spcPts val="400"/>
              </a:spcBef>
              <a:buClr>
                <a:schemeClr val="dk1"/>
              </a:buClr>
              <a:buNone/>
            </a:pPr>
            <a:r>
              <a:rPr lang="en-US" altLang="zh-CN" sz="1800" dirty="0">
                <a:latin typeface="Raleway"/>
                <a:sym typeface="Raleway"/>
              </a:rPr>
              <a:t>output_layer</a:t>
            </a:r>
            <a:r>
              <a:rPr lang="zh-CN" altLang="en-US" sz="1800" dirty="0">
                <a:latin typeface="Raleway"/>
                <a:sym typeface="Raleway"/>
              </a:rPr>
              <a:t> </a:t>
            </a:r>
            <a:r>
              <a:rPr lang="en-US" altLang="zh-CN" sz="1800" dirty="0">
                <a:latin typeface="Raleway"/>
                <a:sym typeface="Raleway"/>
              </a:rPr>
              <a:t>=</a:t>
            </a:r>
            <a:r>
              <a:rPr lang="zh-CN" altLang="en-US" sz="1800" dirty="0">
                <a:latin typeface="Raleway"/>
                <a:sym typeface="Raleway"/>
              </a:rPr>
              <a:t> </a:t>
            </a:r>
            <a:r>
              <a:rPr lang="en-US" altLang="zh-CN" sz="1800" dirty="0">
                <a:latin typeface="Raleway"/>
                <a:sym typeface="Raleway"/>
              </a:rPr>
              <a:t>3</a:t>
            </a:r>
            <a:r>
              <a:rPr lang="zh-CN" altLang="en-US" sz="1800" dirty="0">
                <a:latin typeface="Raleway"/>
                <a:sym typeface="Raleway"/>
              </a:rPr>
              <a:t> * </a:t>
            </a:r>
            <a:r>
              <a:rPr lang="en-US" altLang="zh-CN" sz="1800" dirty="0">
                <a:latin typeface="Raleway"/>
                <a:sym typeface="Raleway"/>
              </a:rPr>
              <a:t>(4</a:t>
            </a:r>
            <a:r>
              <a:rPr lang="zh-CN" altLang="en-US" sz="1800" dirty="0">
                <a:latin typeface="Raleway"/>
                <a:sym typeface="Raleway"/>
              </a:rPr>
              <a:t> </a:t>
            </a:r>
            <a:r>
              <a:rPr lang="en-US" altLang="zh-CN" sz="1800" dirty="0">
                <a:latin typeface="Raleway"/>
                <a:sym typeface="Raleway"/>
              </a:rPr>
              <a:t>+</a:t>
            </a:r>
            <a:r>
              <a:rPr lang="zh-CN" altLang="en-US" sz="1800" dirty="0">
                <a:latin typeface="Raleway"/>
                <a:sym typeface="Raleway"/>
              </a:rPr>
              <a:t> </a:t>
            </a:r>
            <a:r>
              <a:rPr lang="en-US" altLang="zh-CN" sz="1800" dirty="0">
                <a:latin typeface="Raleway"/>
                <a:sym typeface="Raleway"/>
              </a:rPr>
              <a:t>1</a:t>
            </a:r>
            <a:r>
              <a:rPr lang="zh-CN" altLang="en-US" sz="1800" dirty="0">
                <a:latin typeface="Raleway"/>
                <a:sym typeface="Raleway"/>
              </a:rPr>
              <a:t> </a:t>
            </a:r>
            <a:r>
              <a:rPr lang="en-US" altLang="zh-CN" sz="1800" dirty="0">
                <a:latin typeface="Raleway"/>
                <a:sym typeface="Raleway"/>
              </a:rPr>
              <a:t>+</a:t>
            </a:r>
            <a:r>
              <a:rPr lang="zh-CN" altLang="en-US" sz="1800" dirty="0">
                <a:latin typeface="Raleway"/>
                <a:sym typeface="Raleway"/>
              </a:rPr>
              <a:t> </a:t>
            </a:r>
            <a:r>
              <a:rPr lang="en-US" altLang="zh-CN" sz="1800" dirty="0">
                <a:latin typeface="Raleway"/>
                <a:sym typeface="Raleway"/>
              </a:rPr>
              <a:t>2)</a:t>
            </a: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None/>
            </a:pPr>
            <a:endParaRPr lang="en-US" altLang="zh-HK" sz="1200" dirty="0">
              <a:latin typeface="Raleway"/>
              <a:sym typeface="Raleway"/>
            </a:endParaRPr>
          </a:p>
        </p:txBody>
      </p:sp>
      <p:sp>
        <p:nvSpPr>
          <p:cNvPr id="8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训练模型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403915" y="481762"/>
            <a:ext cx="3432900" cy="46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为什么不尝试</a:t>
            </a:r>
            <a:r>
              <a:rPr lang="en-US" altLang="zh-CN" sz="24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MaoNet</a:t>
            </a:r>
            <a:r>
              <a:rPr lang="zh-CN" altLang="en-US" sz="24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？</a:t>
            </a:r>
            <a:endParaRPr sz="24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4" y="1608325"/>
            <a:ext cx="4243092" cy="46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为什么不选择其他的网络模型？</a:t>
            </a:r>
            <a:endParaRPr sz="24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="" xmlns:a16="http://schemas.microsoft.com/office/drawing/2014/main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Shape 103">
            <a:extLst>
              <a:ext uri="{FF2B5EF4-FFF2-40B4-BE49-F238E27FC236}">
                <a16:creationId xmlns="" xmlns:a16="http://schemas.microsoft.com/office/drawing/2014/main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584" y="2819328"/>
            <a:ext cx="2537984" cy="181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685" y="3005176"/>
            <a:ext cx="2160348" cy="1434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04" y="3005493"/>
            <a:ext cx="2175027" cy="144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40994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</TotalTime>
  <Words>559</Words>
  <Application>Microsoft Macintosh PowerPoint</Application>
  <PresentationFormat>On-screen Show (16:9)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.Hiragino Kaku Gothic Interface W3</vt:lpstr>
      <vt:lpstr>Cambria Math</vt:lpstr>
      <vt:lpstr>Helvetica</vt:lpstr>
      <vt:lpstr>Lato</vt:lpstr>
      <vt:lpstr>Microsoft Tai Le</vt:lpstr>
      <vt:lpstr>Raleway</vt:lpstr>
      <vt:lpstr>Arial</vt:lpstr>
      <vt:lpstr>Swiss</vt:lpstr>
      <vt:lpstr>CV Project https://github.com/lyqun/SpeedBumps-Detection                                  减速带的识别和测距</vt:lpstr>
      <vt:lpstr>整体思路</vt:lpstr>
      <vt:lpstr>流程图</vt:lpstr>
      <vt:lpstr>PowerPoint Presentation</vt:lpstr>
      <vt:lpstr>PowerPoint Presentation</vt:lpstr>
      <vt:lpstr>PowerPoint Presentation</vt:lpstr>
      <vt:lpstr>数据收集 </vt:lpstr>
      <vt:lpstr>数据收集 </vt:lpstr>
      <vt:lpstr>PowerPoint Presentation</vt:lpstr>
      <vt:lpstr>整合模块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提升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Project                                  减速带的识别和测距</dc:title>
  <cp:lastModifiedBy>Yiqun Lin</cp:lastModifiedBy>
  <cp:revision>119</cp:revision>
  <dcterms:modified xsi:type="dcterms:W3CDTF">2018-06-27T05:25:29Z</dcterms:modified>
</cp:coreProperties>
</file>